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57" r:id="rId3"/>
    <p:sldId id="258" r:id="rId4"/>
    <p:sldId id="298" r:id="rId5"/>
    <p:sldId id="299" r:id="rId6"/>
    <p:sldId id="287" r:id="rId7"/>
    <p:sldId id="259" r:id="rId8"/>
    <p:sldId id="267" r:id="rId9"/>
    <p:sldId id="266" r:id="rId10"/>
    <p:sldId id="301" r:id="rId11"/>
    <p:sldId id="268" r:id="rId12"/>
    <p:sldId id="276" r:id="rId13"/>
    <p:sldId id="294" r:id="rId14"/>
    <p:sldId id="271" r:id="rId15"/>
    <p:sldId id="273" r:id="rId16"/>
    <p:sldId id="293" r:id="rId17"/>
    <p:sldId id="265" r:id="rId18"/>
    <p:sldId id="303" r:id="rId19"/>
    <p:sldId id="264" r:id="rId20"/>
    <p:sldId id="292" r:id="rId21"/>
    <p:sldId id="291" r:id="rId22"/>
    <p:sldId id="302" r:id="rId23"/>
    <p:sldId id="288" r:id="rId24"/>
    <p:sldId id="300" r:id="rId25"/>
    <p:sldId id="289" r:id="rId26"/>
    <p:sldId id="295" r:id="rId27"/>
    <p:sldId id="296" r:id="rId28"/>
    <p:sldId id="297" r:id="rId29"/>
    <p:sldId id="28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8B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77738" autoAdjust="0"/>
  </p:normalViewPr>
  <p:slideViewPr>
    <p:cSldViewPr snapToGrid="0">
      <p:cViewPr>
        <p:scale>
          <a:sx n="70" d="100"/>
          <a:sy n="70" d="100"/>
        </p:scale>
        <p:origin x="714" y="-4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30A28B-5385-49B3-837C-5802C85B49F5}" type="datetimeFigureOut">
              <a:rPr lang="en-US" smtClean="0"/>
              <a:t>2/19/2018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FF0408-44B8-43DF-89E6-54E0059D7438}" type="slidenum">
              <a:rPr lang="en-US" smtClean="0"/>
              <a:t>‹#›</a:t>
            </a:fld>
            <a:endParaRPr lang="en-US"/>
          </a:p>
        </p:txBody>
      </p:sp>
    </p:spTree>
    <p:extLst>
      <p:ext uri="{BB962C8B-B14F-4D97-AF65-F5344CB8AC3E}">
        <p14:creationId xmlns:p14="http://schemas.microsoft.com/office/powerpoint/2010/main" val="672643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1</a:t>
            </a:fld>
            <a:endParaRPr lang="en-US"/>
          </a:p>
        </p:txBody>
      </p:sp>
    </p:spTree>
    <p:extLst>
      <p:ext uri="{BB962C8B-B14F-4D97-AF65-F5344CB8AC3E}">
        <p14:creationId xmlns:p14="http://schemas.microsoft.com/office/powerpoint/2010/main" val="3599070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14</a:t>
            </a:fld>
            <a:endParaRPr lang="en-US"/>
          </a:p>
        </p:txBody>
      </p:sp>
    </p:spTree>
    <p:extLst>
      <p:ext uri="{BB962C8B-B14F-4D97-AF65-F5344CB8AC3E}">
        <p14:creationId xmlns:p14="http://schemas.microsoft.com/office/powerpoint/2010/main" val="3680175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18</a:t>
            </a:fld>
            <a:endParaRPr lang="en-US"/>
          </a:p>
        </p:txBody>
      </p:sp>
    </p:spTree>
    <p:extLst>
      <p:ext uri="{BB962C8B-B14F-4D97-AF65-F5344CB8AC3E}">
        <p14:creationId xmlns:p14="http://schemas.microsoft.com/office/powerpoint/2010/main" val="3795559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đồ</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thấy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tốc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giữa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segment </a:t>
            </a:r>
            <a:r>
              <a:rPr lang="en-US" sz="1200" kern="1200" dirty="0" err="1" smtClean="0">
                <a:solidFill>
                  <a:schemeClr val="tx1"/>
                </a:solidFill>
                <a:effectLst/>
                <a:latin typeface="+mn-lt"/>
                <a:ea typeface="+mn-ea"/>
                <a:cs typeface="+mn-cs"/>
              </a:rPr>
              <a:t>gần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20</a:t>
            </a:fld>
            <a:endParaRPr lang="en-US"/>
          </a:p>
        </p:txBody>
      </p:sp>
    </p:spTree>
    <p:extLst>
      <p:ext uri="{BB962C8B-B14F-4D97-AF65-F5344CB8AC3E}">
        <p14:creationId xmlns:p14="http://schemas.microsoft.com/office/powerpoint/2010/main" val="2787605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95% segments</a:t>
            </a:r>
            <a:r>
              <a:rPr lang="en-US" baseline="0" dirty="0" smtClean="0"/>
              <a:t> have length in interval 0 to 150 meters</a:t>
            </a:r>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21</a:t>
            </a:fld>
            <a:endParaRPr lang="en-US"/>
          </a:p>
        </p:txBody>
      </p:sp>
    </p:spTree>
    <p:extLst>
      <p:ext uri="{BB962C8B-B14F-4D97-AF65-F5344CB8AC3E}">
        <p14:creationId xmlns:p14="http://schemas.microsoft.com/office/powerpoint/2010/main" val="2416723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mỗi</a:t>
            </a:r>
            <a:r>
              <a:rPr lang="en-US" baseline="0" dirty="0" smtClean="0"/>
              <a:t> </a:t>
            </a:r>
            <a:r>
              <a:rPr lang="en-US" baseline="0" dirty="0" err="1" smtClean="0"/>
              <a:t>mốc</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ta </a:t>
            </a:r>
            <a:r>
              <a:rPr lang="en-US" baseline="0" dirty="0" err="1" smtClean="0"/>
              <a:t>có</a:t>
            </a:r>
            <a:r>
              <a:rPr lang="en-US" baseline="0" dirty="0" smtClean="0"/>
              <a:t> </a:t>
            </a:r>
            <a:r>
              <a:rPr lang="en-US" baseline="0" dirty="0" err="1" smtClean="0"/>
              <a:t>một</a:t>
            </a:r>
            <a:r>
              <a:rPr lang="en-US" baseline="0" dirty="0" smtClean="0"/>
              <a:t> vector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cho</a:t>
            </a:r>
            <a:r>
              <a:rPr lang="en-US" baseline="0" dirty="0" smtClean="0"/>
              <a:t> </a:t>
            </a:r>
            <a:r>
              <a:rPr lang="en-US" baseline="0" dirty="0" err="1" smtClean="0"/>
              <a:t>toàn</a:t>
            </a:r>
            <a:r>
              <a:rPr lang="en-US" baseline="0" dirty="0" smtClean="0"/>
              <a:t> </a:t>
            </a:r>
            <a:r>
              <a:rPr lang="en-US" baseline="0" dirty="0" err="1" smtClean="0"/>
              <a:t>các</a:t>
            </a:r>
            <a:r>
              <a:rPr lang="en-US" baseline="0" dirty="0" smtClean="0"/>
              <a:t> segment</a:t>
            </a:r>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23</a:t>
            </a:fld>
            <a:endParaRPr lang="en-US"/>
          </a:p>
        </p:txBody>
      </p:sp>
    </p:spTree>
    <p:extLst>
      <p:ext uri="{BB962C8B-B14F-4D97-AF65-F5344CB8AC3E}">
        <p14:creationId xmlns:p14="http://schemas.microsoft.com/office/powerpoint/2010/main" val="3026777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là</a:t>
            </a:r>
            <a:r>
              <a:rPr lang="en-US" baseline="0" dirty="0" smtClean="0"/>
              <a:t> </a:t>
            </a:r>
            <a:r>
              <a:rPr lang="en-US" baseline="0" dirty="0" err="1" smtClean="0"/>
              <a:t>làm</a:t>
            </a:r>
            <a:r>
              <a:rPr lang="en-US" baseline="0" dirty="0" smtClean="0"/>
              <a:t> </a:t>
            </a:r>
            <a:r>
              <a:rPr lang="en-US" baseline="0" dirty="0" err="1" smtClean="0"/>
              <a:t>sao</a:t>
            </a:r>
            <a:r>
              <a:rPr lang="en-US" baseline="0" dirty="0" smtClean="0"/>
              <a:t> </a:t>
            </a:r>
            <a:r>
              <a:rPr lang="en-US" baseline="0" dirty="0" err="1" smtClean="0"/>
              <a:t>bỏ</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NULL </a:t>
            </a:r>
            <a:r>
              <a:rPr lang="en-US" baseline="0" dirty="0" err="1" smtClean="0"/>
              <a:t>khi</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vào</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huấn</a:t>
            </a:r>
            <a:r>
              <a:rPr lang="en-US" baseline="0" dirty="0" smtClean="0"/>
              <a:t> </a:t>
            </a:r>
            <a:r>
              <a:rPr lang="en-US" baseline="0" smtClean="0"/>
              <a:t>lyện</a:t>
            </a:r>
            <a:endParaRPr lang="en-US"/>
          </a:p>
        </p:txBody>
      </p:sp>
      <p:sp>
        <p:nvSpPr>
          <p:cNvPr id="4" name="Slide Number Placeholder 3"/>
          <p:cNvSpPr>
            <a:spLocks noGrp="1"/>
          </p:cNvSpPr>
          <p:nvPr>
            <p:ph type="sldNum" sz="quarter" idx="10"/>
          </p:nvPr>
        </p:nvSpPr>
        <p:spPr/>
        <p:txBody>
          <a:bodyPr/>
          <a:lstStyle/>
          <a:p>
            <a:fld id="{A8FF0408-44B8-43DF-89E6-54E0059D7438}" type="slidenum">
              <a:rPr lang="en-US" smtClean="0"/>
              <a:t>24</a:t>
            </a:fld>
            <a:endParaRPr lang="en-US"/>
          </a:p>
        </p:txBody>
      </p:sp>
    </p:spTree>
    <p:extLst>
      <p:ext uri="{BB962C8B-B14F-4D97-AF65-F5344CB8AC3E}">
        <p14:creationId xmlns:p14="http://schemas.microsoft.com/office/powerpoint/2010/main" val="3938760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GPS has</a:t>
            </a:r>
            <a:r>
              <a:rPr lang="en-US" baseline="0" dirty="0" smtClean="0"/>
              <a:t> wide ranged usage in various kinds of location-based applications</a:t>
            </a:r>
          </a:p>
          <a:p>
            <a:r>
              <a:rPr lang="en-US" baseline="0" dirty="0" smtClean="0"/>
              <a:t>Especially in </a:t>
            </a:r>
            <a:r>
              <a:rPr lang="en-US" baseline="0" dirty="0" err="1" smtClean="0"/>
              <a:t>heterrogenegeneous</a:t>
            </a:r>
            <a:r>
              <a:rPr lang="en-US" baseline="0" dirty="0" smtClean="0"/>
              <a:t> environment in crowed city</a:t>
            </a:r>
          </a:p>
          <a:p>
            <a:endParaRPr lang="en-US" baseline="0" dirty="0" smtClean="0"/>
          </a:p>
          <a:p>
            <a:r>
              <a:rPr lang="en-US" baseline="0" dirty="0" smtClean="0"/>
              <a:t>On figure on the right, you can see the status of traffic jam in Ho Chi Minh city on rush hour</a:t>
            </a:r>
          </a:p>
          <a:p>
            <a:r>
              <a:rPr lang="en-US" baseline="0" dirty="0" smtClean="0"/>
              <a:t>Therefore applying the GPS, we can develop many application as …… Those will contribute to solve problem in transportation</a:t>
            </a:r>
            <a:endParaRPr lang="en-US" dirty="0" smtClean="0"/>
          </a:p>
          <a:p>
            <a:endParaRPr lang="en-US" baseline="0" dirty="0" smtClean="0">
              <a:sym typeface="Wingdings" panose="05000000000000000000" pitchFamily="2" charset="2"/>
            </a:endParaRPr>
          </a:p>
          <a:p>
            <a:endParaRPr lang="en-US" baseline="0" dirty="0" smtClean="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A8FF0408-44B8-43DF-89E6-54E0059D7438}" type="slidenum">
              <a:rPr lang="en-US" smtClean="0"/>
              <a:t>3</a:t>
            </a:fld>
            <a:endParaRPr lang="en-US"/>
          </a:p>
        </p:txBody>
      </p:sp>
    </p:spTree>
    <p:extLst>
      <p:ext uri="{BB962C8B-B14F-4D97-AF65-F5344CB8AC3E}">
        <p14:creationId xmlns:p14="http://schemas.microsoft.com/office/powerpoint/2010/main" val="3399691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Density and speed has linear</a:t>
            </a:r>
            <a:r>
              <a:rPr lang="en-US" baseline="0" smtClean="0"/>
              <a:t> relationship</a:t>
            </a:r>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4</a:t>
            </a:fld>
            <a:endParaRPr lang="en-US"/>
          </a:p>
        </p:txBody>
      </p:sp>
    </p:spTree>
    <p:extLst>
      <p:ext uri="{BB962C8B-B14F-4D97-AF65-F5344CB8AC3E}">
        <p14:creationId xmlns:p14="http://schemas.microsoft.com/office/powerpoint/2010/main" val="521585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Shockwave</a:t>
            </a:r>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5</a:t>
            </a:fld>
            <a:endParaRPr lang="en-US"/>
          </a:p>
        </p:txBody>
      </p:sp>
    </p:spTree>
    <p:extLst>
      <p:ext uri="{BB962C8B-B14F-4D97-AF65-F5344CB8AC3E}">
        <p14:creationId xmlns:p14="http://schemas.microsoft.com/office/powerpoint/2010/main" val="858115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recent years, deep learning plays important role in Intelligent Transportation System (ITS) problems that is specifically relevant for predicting traffic flow or traffic speed. Long short term memory (LSTM) which is a branch of Recurrent Neural Network is highlighted in this site. The reasons that LSTM has concerned are three challenges in task of traffic forecasting: (1) Complex spatial dependency among adjacent roads, (2) non-linear temporal dynamics dependency and (3) state of traffic dependency of long-term forecasting [14]. LSTM model is capacity in capturing non-linear traffic dynamic and determining the optimal time lags automatically. The research proposes the LSTM structure with one input layer, LSTM layer with memory block and one output layer to predict traffic speed with travel speed data collected by traffic microwave detectors in Beijing. Then MAPE and MSE is used to validate their model and the result shows that LSTM model has higher accuracy and more stability than some types of neural network [8]. Besides LSTM is also used in hybrid model which combines to DCNNs to produce SRCNs. This hybrid model promises to capture spatial dependency from DCNNs and temporal relation from LSTM in static image which expresses the state of traffic by speed in network transportation with 278 links in Beijing [4]. Spatial and temporal association are challenges in traffic prediction – a novel method DCRNN is proposed to combine the relations of spatial and temporal features. Bi-directional random walks on the graph to capture the spatial features and encoder-decoder architecture extracts the temporal relation. This traffic flow model is considered as diffusion process in the directed graph [14]. When the spatial – temporal information has been fed into the traffic network as the Bidirectional Long Short Term Memory (BDLSTMs), both the correlation of spatial speed data in different location and the dependencies of temporal speed data can be recognized during learning process. In there, each deep stacked bidirectional and unidirectional LSTM network which is proposed as novel deep architecture has BDLSTM layer and LSTM layer [7]. Another research is also shows that deep learning architectures has ability to solve the sharp non-linearity in transitions between states of traffic flow: free flow, breakdown, recovery and congestion by spatial and temporal effects [15].</a:t>
            </a:r>
          </a:p>
          <a:p>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6</a:t>
            </a:fld>
            <a:endParaRPr lang="en-US"/>
          </a:p>
        </p:txBody>
      </p:sp>
    </p:spTree>
    <p:extLst>
      <p:ext uri="{BB962C8B-B14F-4D97-AF65-F5344CB8AC3E}">
        <p14:creationId xmlns:p14="http://schemas.microsoft.com/office/powerpoint/2010/main" val="393997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Predicting Space Mean Speed</a:t>
            </a:r>
            <a:endParaRPr lang="en-US" dirty="0" smtClean="0"/>
          </a:p>
          <a:p>
            <a:endParaRPr lang="en-US" dirty="0" smtClean="0"/>
          </a:p>
          <a:p>
            <a:r>
              <a:rPr lang="en-US" dirty="0" smtClean="0"/>
              <a:t>22h</a:t>
            </a:r>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7</a:t>
            </a:fld>
            <a:endParaRPr lang="en-US"/>
          </a:p>
        </p:txBody>
      </p:sp>
    </p:spTree>
    <p:extLst>
      <p:ext uri="{BB962C8B-B14F-4D97-AF65-F5344CB8AC3E}">
        <p14:creationId xmlns:p14="http://schemas.microsoft.com/office/powerpoint/2010/main" val="736452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8</a:t>
            </a:fld>
            <a:endParaRPr lang="en-US"/>
          </a:p>
        </p:txBody>
      </p:sp>
    </p:spTree>
    <p:extLst>
      <p:ext uri="{BB962C8B-B14F-4D97-AF65-F5344CB8AC3E}">
        <p14:creationId xmlns:p14="http://schemas.microsoft.com/office/powerpoint/2010/main" val="393676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9</a:t>
            </a:fld>
            <a:endParaRPr lang="en-US"/>
          </a:p>
        </p:txBody>
      </p:sp>
    </p:spTree>
    <p:extLst>
      <p:ext uri="{BB962C8B-B14F-4D97-AF65-F5344CB8AC3E}">
        <p14:creationId xmlns:p14="http://schemas.microsoft.com/office/powerpoint/2010/main" val="156276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5h-9h</a:t>
            </a:r>
          </a:p>
          <a:p>
            <a:r>
              <a:rPr lang="en-US" dirty="0" smtClean="0"/>
              <a:t>10h-14h30</a:t>
            </a:r>
          </a:p>
          <a:p>
            <a:r>
              <a:rPr lang="en-US" dirty="0" smtClean="0"/>
              <a:t>15h45</a:t>
            </a:r>
            <a:r>
              <a:rPr lang="en-US" baseline="0" dirty="0" smtClean="0"/>
              <a:t> – 19h15</a:t>
            </a:r>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12</a:t>
            </a:fld>
            <a:endParaRPr lang="en-US"/>
          </a:p>
        </p:txBody>
      </p:sp>
    </p:spTree>
    <p:extLst>
      <p:ext uri="{BB962C8B-B14F-4D97-AF65-F5344CB8AC3E}">
        <p14:creationId xmlns:p14="http://schemas.microsoft.com/office/powerpoint/2010/main" val="267142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3B9674B-A6F5-4DD3-A879-A971E8D46AF5}" type="datetime1">
              <a:rPr lang="en-US" smtClean="0"/>
              <a:t>2/19/2018</a:t>
            </a:fld>
            <a:endParaRPr lang="en-US"/>
          </a:p>
        </p:txBody>
      </p:sp>
      <p:sp>
        <p:nvSpPr>
          <p:cNvPr id="5" name="Footer Placeholder 4"/>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
        <p:nvSpPr>
          <p:cNvPr id="6" name="Slide Number Placeholder 5"/>
          <p:cNvSpPr>
            <a:spLocks noGrp="1"/>
          </p:cNvSpPr>
          <p:nvPr>
            <p:ph type="sldNum" sz="quarter" idx="12"/>
          </p:nvPr>
        </p:nvSpPr>
        <p:spPr/>
        <p:txBody>
          <a:bodyPr/>
          <a:lstStyle/>
          <a:p>
            <a:fld id="{7FD56575-99AB-4105-AB30-BA1751BF390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668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43D4B39-5091-4D12-94F4-D36656C821DD}" type="datetime1">
              <a:rPr lang="en-US" smtClean="0"/>
              <a:t>2/19/2018</a:t>
            </a:fld>
            <a:endParaRPr lang="en-US"/>
          </a:p>
        </p:txBody>
      </p:sp>
      <p:sp>
        <p:nvSpPr>
          <p:cNvPr id="5" name="Footer Placeholder 4"/>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
        <p:nvSpPr>
          <p:cNvPr id="6" name="Slide Number Placeholder 5"/>
          <p:cNvSpPr>
            <a:spLocks noGrp="1"/>
          </p:cNvSpPr>
          <p:nvPr>
            <p:ph type="sldNum" sz="quarter" idx="12"/>
          </p:nvPr>
        </p:nvSpPr>
        <p:spPr/>
        <p:txBody>
          <a:bodyPr/>
          <a:lstStyle/>
          <a:p>
            <a:fld id="{7FD56575-99AB-4105-AB30-BA1751BF3900}" type="slidenum">
              <a:rPr lang="en-US" smtClean="0"/>
              <a:t>‹#›</a:t>
            </a:fld>
            <a:endParaRPr lang="en-US"/>
          </a:p>
        </p:txBody>
      </p:sp>
    </p:spTree>
    <p:extLst>
      <p:ext uri="{BB962C8B-B14F-4D97-AF65-F5344CB8AC3E}">
        <p14:creationId xmlns:p14="http://schemas.microsoft.com/office/powerpoint/2010/main" val="2703132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27F4F2-5A17-4573-ABB7-B1F627D915CE}" type="datetime1">
              <a:rPr lang="en-US" smtClean="0"/>
              <a:t>2/19/2018</a:t>
            </a:fld>
            <a:endParaRPr lang="en-US"/>
          </a:p>
        </p:txBody>
      </p:sp>
      <p:sp>
        <p:nvSpPr>
          <p:cNvPr id="5" name="Footer Placeholder 4"/>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
        <p:nvSpPr>
          <p:cNvPr id="6" name="Slide Number Placeholder 5"/>
          <p:cNvSpPr>
            <a:spLocks noGrp="1"/>
          </p:cNvSpPr>
          <p:nvPr>
            <p:ph type="sldNum" sz="quarter" idx="12"/>
          </p:nvPr>
        </p:nvSpPr>
        <p:spPr/>
        <p:txBody>
          <a:bodyPr/>
          <a:lstStyle/>
          <a:p>
            <a:fld id="{7FD56575-99AB-4105-AB30-BA1751BF3900}" type="slidenum">
              <a:rPr lang="en-US" smtClean="0"/>
              <a:t>‹#›</a:t>
            </a:fld>
            <a:endParaRPr lang="en-US"/>
          </a:p>
        </p:txBody>
      </p:sp>
    </p:spTree>
    <p:extLst>
      <p:ext uri="{BB962C8B-B14F-4D97-AF65-F5344CB8AC3E}">
        <p14:creationId xmlns:p14="http://schemas.microsoft.com/office/powerpoint/2010/main" val="607700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689B15-AB68-4A6E-84E5-86B1DD2676EC}" type="datetime1">
              <a:rPr lang="en-US" smtClean="0"/>
              <a:t>2/19/2018</a:t>
            </a:fld>
            <a:endParaRPr lang="en-US"/>
          </a:p>
        </p:txBody>
      </p:sp>
      <p:sp>
        <p:nvSpPr>
          <p:cNvPr id="5" name="Footer Placeholder 4"/>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
        <p:nvSpPr>
          <p:cNvPr id="6" name="Slide Number Placeholder 5"/>
          <p:cNvSpPr>
            <a:spLocks noGrp="1"/>
          </p:cNvSpPr>
          <p:nvPr>
            <p:ph type="sldNum" sz="quarter" idx="12"/>
          </p:nvPr>
        </p:nvSpPr>
        <p:spPr/>
        <p:txBody>
          <a:bodyPr/>
          <a:lstStyle/>
          <a:p>
            <a:fld id="{7FD56575-99AB-4105-AB30-BA1751BF3900}" type="slidenum">
              <a:rPr lang="en-US" smtClean="0"/>
              <a:t>‹#›</a:t>
            </a:fld>
            <a:endParaRPr lang="en-US"/>
          </a:p>
        </p:txBody>
      </p:sp>
    </p:spTree>
    <p:extLst>
      <p:ext uri="{BB962C8B-B14F-4D97-AF65-F5344CB8AC3E}">
        <p14:creationId xmlns:p14="http://schemas.microsoft.com/office/powerpoint/2010/main" val="303920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9E3369-1DBE-416D-9BF7-448DDCCB923B}" type="datetime1">
              <a:rPr lang="en-US" smtClean="0"/>
              <a:t>2/19/2018</a:t>
            </a:fld>
            <a:endParaRPr lang="en-US"/>
          </a:p>
        </p:txBody>
      </p:sp>
      <p:sp>
        <p:nvSpPr>
          <p:cNvPr id="5" name="Footer Placeholder 4"/>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
        <p:nvSpPr>
          <p:cNvPr id="6" name="Slide Number Placeholder 5"/>
          <p:cNvSpPr>
            <a:spLocks noGrp="1"/>
          </p:cNvSpPr>
          <p:nvPr>
            <p:ph type="sldNum" sz="quarter" idx="12"/>
          </p:nvPr>
        </p:nvSpPr>
        <p:spPr/>
        <p:txBody>
          <a:bodyPr/>
          <a:lstStyle/>
          <a:p>
            <a:fld id="{7FD56575-99AB-4105-AB30-BA1751BF390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488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C7EF4F2-CEFA-4A2E-BAE9-8938A572F6BE}" type="datetime1">
              <a:rPr lang="en-US" smtClean="0"/>
              <a:t>2/19/2018</a:t>
            </a:fld>
            <a:endParaRPr lang="en-US"/>
          </a:p>
        </p:txBody>
      </p:sp>
      <p:sp>
        <p:nvSpPr>
          <p:cNvPr id="6" name="Footer Placeholder 5"/>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
        <p:nvSpPr>
          <p:cNvPr id="7" name="Slide Number Placeholder 6"/>
          <p:cNvSpPr>
            <a:spLocks noGrp="1"/>
          </p:cNvSpPr>
          <p:nvPr>
            <p:ph type="sldNum" sz="quarter" idx="12"/>
          </p:nvPr>
        </p:nvSpPr>
        <p:spPr/>
        <p:txBody>
          <a:bodyPr/>
          <a:lstStyle/>
          <a:p>
            <a:fld id="{7FD56575-99AB-4105-AB30-BA1751BF3900}" type="slidenum">
              <a:rPr lang="en-US" smtClean="0"/>
              <a:t>‹#›</a:t>
            </a:fld>
            <a:endParaRPr lang="en-US"/>
          </a:p>
        </p:txBody>
      </p:sp>
    </p:spTree>
    <p:extLst>
      <p:ext uri="{BB962C8B-B14F-4D97-AF65-F5344CB8AC3E}">
        <p14:creationId xmlns:p14="http://schemas.microsoft.com/office/powerpoint/2010/main" val="1066495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A8ED272-0C50-41EF-A132-DEEF67AB037B}" type="datetime1">
              <a:rPr lang="en-US" smtClean="0"/>
              <a:t>2/19/2018</a:t>
            </a:fld>
            <a:endParaRPr lang="en-US"/>
          </a:p>
        </p:txBody>
      </p:sp>
      <p:sp>
        <p:nvSpPr>
          <p:cNvPr id="8" name="Footer Placeholder 7"/>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
        <p:nvSpPr>
          <p:cNvPr id="9" name="Slide Number Placeholder 8"/>
          <p:cNvSpPr>
            <a:spLocks noGrp="1"/>
          </p:cNvSpPr>
          <p:nvPr>
            <p:ph type="sldNum" sz="quarter" idx="12"/>
          </p:nvPr>
        </p:nvSpPr>
        <p:spPr/>
        <p:txBody>
          <a:bodyPr/>
          <a:lstStyle/>
          <a:p>
            <a:fld id="{7FD56575-99AB-4105-AB30-BA1751BF3900}" type="slidenum">
              <a:rPr lang="en-US" smtClean="0"/>
              <a:t>‹#›</a:t>
            </a:fld>
            <a:endParaRPr lang="en-US"/>
          </a:p>
        </p:txBody>
      </p:sp>
    </p:spTree>
    <p:extLst>
      <p:ext uri="{BB962C8B-B14F-4D97-AF65-F5344CB8AC3E}">
        <p14:creationId xmlns:p14="http://schemas.microsoft.com/office/powerpoint/2010/main" val="245506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2AC8F91-5F6E-4B33-AA40-3FD22C3281AE}" type="datetime1">
              <a:rPr lang="en-US" smtClean="0"/>
              <a:t>2/19/2018</a:t>
            </a:fld>
            <a:endParaRPr lang="en-US"/>
          </a:p>
        </p:txBody>
      </p:sp>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
        <p:nvSpPr>
          <p:cNvPr id="5" name="Slide Number Placeholder 4"/>
          <p:cNvSpPr>
            <a:spLocks noGrp="1"/>
          </p:cNvSpPr>
          <p:nvPr>
            <p:ph type="sldNum" sz="quarter" idx="12"/>
          </p:nvPr>
        </p:nvSpPr>
        <p:spPr/>
        <p:txBody>
          <a:bodyPr/>
          <a:lstStyle/>
          <a:p>
            <a:fld id="{7FD56575-99AB-4105-AB30-BA1751BF3900}" type="slidenum">
              <a:rPr lang="en-US" smtClean="0"/>
              <a:t>‹#›</a:t>
            </a:fld>
            <a:endParaRPr lang="en-US"/>
          </a:p>
        </p:txBody>
      </p:sp>
    </p:spTree>
    <p:extLst>
      <p:ext uri="{BB962C8B-B14F-4D97-AF65-F5344CB8AC3E}">
        <p14:creationId xmlns:p14="http://schemas.microsoft.com/office/powerpoint/2010/main" val="3613807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00E8F3D-D283-4D01-B782-9BDD267B83D0}" type="datetime1">
              <a:rPr lang="en-US" smtClean="0"/>
              <a:t>2/19/2018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Faculty of Computer Science and Computer Engineering, Ho Chi Minh City University of Technology, Vietnam</a:t>
            </a:r>
            <a:endParaRPr lang="en-US"/>
          </a:p>
        </p:txBody>
      </p:sp>
      <p:sp>
        <p:nvSpPr>
          <p:cNvPr id="9" name="Slide Number Placeholder 8"/>
          <p:cNvSpPr>
            <a:spLocks noGrp="1"/>
          </p:cNvSpPr>
          <p:nvPr>
            <p:ph type="sldNum" sz="quarter" idx="12"/>
          </p:nvPr>
        </p:nvSpPr>
        <p:spPr/>
        <p:txBody>
          <a:bodyPr/>
          <a:lstStyle/>
          <a:p>
            <a:fld id="{7FD56575-99AB-4105-AB30-BA1751BF3900}" type="slidenum">
              <a:rPr lang="en-US" smtClean="0"/>
              <a:t>‹#›</a:t>
            </a:fld>
            <a:endParaRPr lang="en-US"/>
          </a:p>
        </p:txBody>
      </p:sp>
    </p:spTree>
    <p:extLst>
      <p:ext uri="{BB962C8B-B14F-4D97-AF65-F5344CB8AC3E}">
        <p14:creationId xmlns:p14="http://schemas.microsoft.com/office/powerpoint/2010/main" val="2188994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A3BF63E-58AA-44CD-B863-00B15B4CB908}" type="datetime1">
              <a:rPr lang="en-US" smtClean="0"/>
              <a:t>2/19/2018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smtClean="0"/>
              <a:t>Faculty of Computer Science and Computer Engineering, Ho Chi Minh City University of Technology, Vietnam</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D56575-99AB-4105-AB30-BA1751BF3900}" type="slidenum">
              <a:rPr lang="en-US" smtClean="0"/>
              <a:t>‹#›</a:t>
            </a:fld>
            <a:endParaRPr lang="en-US"/>
          </a:p>
        </p:txBody>
      </p:sp>
    </p:spTree>
    <p:extLst>
      <p:ext uri="{BB962C8B-B14F-4D97-AF65-F5344CB8AC3E}">
        <p14:creationId xmlns:p14="http://schemas.microsoft.com/office/powerpoint/2010/main" val="1727410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B6DFFF-EB3C-4ACB-8057-F0BCB4F242A6}" type="datetime1">
              <a:rPr lang="en-US" smtClean="0"/>
              <a:t>2/19/2018</a:t>
            </a:fld>
            <a:endParaRPr lang="en-US"/>
          </a:p>
        </p:txBody>
      </p:sp>
      <p:sp>
        <p:nvSpPr>
          <p:cNvPr id="6" name="Footer Placeholder 5"/>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
        <p:nvSpPr>
          <p:cNvPr id="7" name="Slide Number Placeholder 6"/>
          <p:cNvSpPr>
            <a:spLocks noGrp="1"/>
          </p:cNvSpPr>
          <p:nvPr>
            <p:ph type="sldNum" sz="quarter" idx="12"/>
          </p:nvPr>
        </p:nvSpPr>
        <p:spPr/>
        <p:txBody>
          <a:bodyPr/>
          <a:lstStyle/>
          <a:p>
            <a:fld id="{7FD56575-99AB-4105-AB30-BA1751BF3900}" type="slidenum">
              <a:rPr lang="en-US" smtClean="0"/>
              <a:t>‹#›</a:t>
            </a:fld>
            <a:endParaRPr lang="en-US"/>
          </a:p>
        </p:txBody>
      </p:sp>
    </p:spTree>
    <p:extLst>
      <p:ext uri="{BB962C8B-B14F-4D97-AF65-F5344CB8AC3E}">
        <p14:creationId xmlns:p14="http://schemas.microsoft.com/office/powerpoint/2010/main" val="3732596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53BA6C3-9235-4CC6-B1F8-A3D50CF4482A}" type="datetime1">
              <a:rPr lang="en-US" smtClean="0"/>
              <a:t>2/19/2018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Faculty of Computer Science and Computer Engineering, Ho Chi Minh City University of Technology, Vietnam</a:t>
            </a:r>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D56575-99AB-4105-AB30-BA1751BF390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55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b="1"/>
              <a:t>Estimating </a:t>
            </a:r>
            <a:r>
              <a:rPr lang="en-US" sz="4800" b="1" smtClean="0"/>
              <a:t>temporal </a:t>
            </a:r>
            <a:r>
              <a:rPr lang="en-US" sz="4800" b="1" dirty="0"/>
              <a:t>Traffic Speed Based on LSTM for an urban network</a:t>
            </a:r>
            <a:endParaRPr lang="en-US" sz="4800" dirty="0"/>
          </a:p>
        </p:txBody>
      </p:sp>
      <p:sp>
        <p:nvSpPr>
          <p:cNvPr id="3" name="Subtitle 2"/>
          <p:cNvSpPr>
            <a:spLocks noGrp="1"/>
          </p:cNvSpPr>
          <p:nvPr>
            <p:ph type="subTitle" idx="1"/>
          </p:nvPr>
        </p:nvSpPr>
        <p:spPr/>
        <p:txBody>
          <a:bodyPr>
            <a:normAutofit/>
          </a:bodyPr>
          <a:lstStyle/>
          <a:p>
            <a:pPr algn="ctr">
              <a:spcBef>
                <a:spcPts val="2040"/>
              </a:spcBef>
              <a:spcAft>
                <a:spcPts val="0"/>
              </a:spcAft>
            </a:pPr>
            <a:r>
              <a:rPr lang="en-US" kern="100" dirty="0">
                <a:latin typeface="Times New Roman" panose="02020603050405020304" pitchFamily="18" charset="0"/>
                <a:ea typeface="SimSun" panose="02010600030101010101" pitchFamily="2" charset="-122"/>
              </a:rPr>
              <a:t>Huynh </a:t>
            </a:r>
            <a:r>
              <a:rPr lang="en-US" kern="100" dirty="0" smtClean="0">
                <a:latin typeface="Times New Roman" panose="02020603050405020304" pitchFamily="18" charset="0"/>
                <a:ea typeface="SimSun" panose="02010600030101010101" pitchFamily="2" charset="-122"/>
              </a:rPr>
              <a:t>Nam</a:t>
            </a:r>
            <a:endParaRPr lang="en-US" kern="100" dirty="0">
              <a:latin typeface="Times New Roman" panose="02020603050405020304" pitchFamily="18" charset="0"/>
              <a:ea typeface="SimSun" panose="02010600030101010101" pitchFamily="2" charset="-122"/>
            </a:endParaRPr>
          </a:p>
          <a:p>
            <a:pPr>
              <a:lnSpc>
                <a:spcPts val="205"/>
              </a:lnSpc>
              <a:spcBef>
                <a:spcPts val="0"/>
              </a:spcBef>
              <a:spcAft>
                <a:spcPts val="0"/>
              </a:spcAft>
            </a:pPr>
            <a:r>
              <a:rPr lang="en-US" sz="4000" kern="0" dirty="0">
                <a:latin typeface="Times New Roman" panose="02020603050405020304" pitchFamily="18" charset="0"/>
                <a:ea typeface="SimSun" panose="02010600030101010101" pitchFamily="2" charset="-122"/>
              </a:rPr>
              <a:t> </a:t>
            </a:r>
            <a:endParaRPr lang="en-US" sz="3200" kern="100" dirty="0">
              <a:latin typeface="Times New Roman" panose="02020603050405020304" pitchFamily="18" charset="0"/>
              <a:ea typeface="SimSun" panose="02010600030101010101" pitchFamily="2" charset="-122"/>
            </a:endParaRPr>
          </a:p>
        </p:txBody>
      </p:sp>
      <p:sp>
        <p:nvSpPr>
          <p:cNvPr id="6" name="Footer Placeholder 5"/>
          <p:cNvSpPr>
            <a:spLocks noGrp="1"/>
          </p:cNvSpPr>
          <p:nvPr>
            <p:ph type="ftr" sz="quarter" idx="11"/>
          </p:nvPr>
        </p:nvSpPr>
        <p:spPr>
          <a:xfrm>
            <a:off x="2064662" y="6397339"/>
            <a:ext cx="8123635" cy="365125"/>
          </a:xfrm>
        </p:spPr>
        <p:txBody>
          <a:bodyPr/>
          <a:lstStyle/>
          <a:p>
            <a:r>
              <a:rPr lang="en-US" sz="1200" dirty="0" smtClean="0"/>
              <a:t>Faculty of Computer Science and Computer Engineering, Ho Chi Minh City University of Technology, Vietnam</a:t>
            </a:r>
            <a:endParaRPr lang="en-US" sz="1200" dirty="0"/>
          </a:p>
        </p:txBody>
      </p:sp>
    </p:spTree>
    <p:extLst>
      <p:ext uri="{BB962C8B-B14F-4D97-AF65-F5344CB8AC3E}">
        <p14:creationId xmlns:p14="http://schemas.microsoft.com/office/powerpoint/2010/main" val="18282719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collect speed data for segment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Given:</a:t>
                </a:r>
              </a:p>
              <a:p>
                <a:r>
                  <a:rPr lang="en-US" dirty="0"/>
                  <a:t>V</a:t>
                </a:r>
                <a:r>
                  <a:rPr lang="en-US" baseline="-25000" dirty="0" err="1"/>
                  <a:t>St</a:t>
                </a:r>
                <a:r>
                  <a:rPr lang="en-US" baseline="-25000" dirty="0"/>
                  <a:t> </a:t>
                </a:r>
                <a14:m>
                  <m:oMath xmlns:m="http://schemas.openxmlformats.org/officeDocument/2006/math">
                    <m:r>
                      <a:rPr lang="en-US">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m:rPr>
                            <m:nor/>
                          </m:rPr>
                          <a:rPr lang="en-US" dirty="0"/>
                          <m:t>v</m:t>
                        </m:r>
                        <m:r>
                          <m:rPr>
                            <m:nor/>
                          </m:rPr>
                          <a:rPr lang="en-US" baseline="-25000" dirty="0"/>
                          <m:t>it</m:t>
                        </m:r>
                      </m:e>
                    </m:nary>
                  </m:oMath>
                </a14:m>
                <a:r>
                  <a:rPr lang="en-US" dirty="0" smtClean="0"/>
                  <a:t> is average </a:t>
                </a:r>
                <a:r>
                  <a:rPr lang="en-US" dirty="0"/>
                  <a:t>of </a:t>
                </a:r>
                <a:r>
                  <a:rPr lang="en-US" dirty="0" smtClean="0"/>
                  <a:t>speed of segment S that </a:t>
                </a:r>
                <a:r>
                  <a:rPr lang="en-US" dirty="0"/>
                  <a:t>is </a:t>
                </a:r>
                <a:r>
                  <a:rPr lang="en-US" dirty="0" smtClean="0"/>
                  <a:t>collected from n vehicles on S, in there t = 15 </a:t>
                </a:r>
                <a:r>
                  <a:rPr lang="en-US" dirty="0" err="1" smtClean="0"/>
                  <a:t>mins</a:t>
                </a:r>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06" t="-1818" r="-54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cxnSp>
        <p:nvCxnSpPr>
          <p:cNvPr id="6" name="Straight Connector 5"/>
          <p:cNvCxnSpPr/>
          <p:nvPr/>
        </p:nvCxnSpPr>
        <p:spPr>
          <a:xfrm flipV="1">
            <a:off x="2144684" y="4987636"/>
            <a:ext cx="7182196" cy="16626"/>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025833" y="4804756"/>
            <a:ext cx="282632" cy="349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726870" y="4824156"/>
            <a:ext cx="282632" cy="349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377735" y="4807531"/>
            <a:ext cx="282632" cy="349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375263" y="4824156"/>
            <a:ext cx="282632" cy="349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289664" y="4824156"/>
            <a:ext cx="282632" cy="349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695796" y="3873731"/>
            <a:ext cx="1170000" cy="369332"/>
          </a:xfrm>
          <a:prstGeom prst="rect">
            <a:avLst/>
          </a:prstGeom>
          <a:noFill/>
        </p:spPr>
        <p:txBody>
          <a:bodyPr wrap="none" rtlCol="0">
            <a:spAutoFit/>
          </a:bodyPr>
          <a:lstStyle/>
          <a:p>
            <a:r>
              <a:rPr lang="en-US" dirty="0" smtClean="0"/>
              <a:t>Segment S</a:t>
            </a:r>
            <a:endParaRPr lang="en-US" dirty="0"/>
          </a:p>
        </p:txBody>
      </p:sp>
      <p:sp>
        <p:nvSpPr>
          <p:cNvPr id="13" name="Left Brace 12"/>
          <p:cNvSpPr/>
          <p:nvPr/>
        </p:nvSpPr>
        <p:spPr>
          <a:xfrm rot="16200000">
            <a:off x="5403272" y="2141419"/>
            <a:ext cx="665019" cy="7182196"/>
          </a:xfrm>
          <a:prstGeom prst="leftBrace">
            <a:avLst>
              <a:gd name="adj1" fmla="val 8333"/>
              <a:gd name="adj2" fmla="val 50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5289664" y="5977468"/>
            <a:ext cx="1253869" cy="369332"/>
          </a:xfrm>
          <a:prstGeom prst="rect">
            <a:avLst/>
          </a:prstGeom>
          <a:noFill/>
        </p:spPr>
        <p:txBody>
          <a:bodyPr wrap="none" rtlCol="0">
            <a:spAutoFit/>
          </a:bodyPr>
          <a:lstStyle/>
          <a:p>
            <a:r>
              <a:rPr lang="en-US" dirty="0" smtClean="0"/>
              <a:t>T = 15 </a:t>
            </a:r>
            <a:r>
              <a:rPr lang="en-US" dirty="0" err="1" smtClean="0"/>
              <a:t>mins</a:t>
            </a:r>
            <a:endParaRPr lang="en-US" dirty="0"/>
          </a:p>
        </p:txBody>
      </p:sp>
    </p:spTree>
    <p:extLst>
      <p:ext uri="{BB962C8B-B14F-4D97-AF65-F5344CB8AC3E}">
        <p14:creationId xmlns:p14="http://schemas.microsoft.com/office/powerpoint/2010/main" val="3147620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a:t>
            </a:r>
            <a:endParaRPr lang="en-US" sz="3600" dirty="0"/>
          </a:p>
        </p:txBody>
      </p:sp>
      <p:sp>
        <p:nvSpPr>
          <p:cNvPr id="5" name="Footer Placeholder 4"/>
          <p:cNvSpPr>
            <a:spLocks noGrp="1"/>
          </p:cNvSpPr>
          <p:nvPr>
            <p:ph type="ftr" sz="quarter" idx="11"/>
          </p:nvPr>
        </p:nvSpPr>
        <p:spPr>
          <a:xfrm>
            <a:off x="2139042" y="6410987"/>
            <a:ext cx="7974875" cy="365125"/>
          </a:xfrm>
        </p:spPr>
        <p:txBody>
          <a:bodyPr/>
          <a:lstStyle/>
          <a:p>
            <a:r>
              <a:rPr lang="en-US" sz="1200" dirty="0" smtClean="0"/>
              <a:t>Faculty of Computer Science and Computer Engineering, Ho Chi Minh City University of Technology, Vietnam</a:t>
            </a:r>
            <a:endParaRPr lang="en-US" sz="1200" dirty="0"/>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Content Placeholder 8"/>
          <p:cNvPicPr>
            <a:picLocks noGrp="1" noChangeAspect="1"/>
          </p:cNvPicPr>
          <p:nvPr>
            <p:ph idx="1"/>
          </p:nvPr>
        </p:nvPicPr>
        <p:blipFill rotWithShape="1">
          <a:blip r:embed="rId2"/>
          <a:srcRect l="34191" t="19922" r="36243" b="29867"/>
          <a:stretch/>
        </p:blipFill>
        <p:spPr>
          <a:xfrm>
            <a:off x="464024" y="2023962"/>
            <a:ext cx="4476466" cy="4274302"/>
          </a:xfrm>
          <a:prstGeom prst="rect">
            <a:avLst/>
          </a:prstGeom>
        </p:spPr>
      </p:pic>
      <p:sp>
        <p:nvSpPr>
          <p:cNvPr id="11" name="TextBox 10"/>
          <p:cNvSpPr txBox="1"/>
          <p:nvPr/>
        </p:nvSpPr>
        <p:spPr>
          <a:xfrm>
            <a:off x="6741994" y="2156346"/>
            <a:ext cx="3098042" cy="2585323"/>
          </a:xfrm>
          <a:prstGeom prst="rect">
            <a:avLst/>
          </a:prstGeom>
          <a:noFill/>
          <a:ln>
            <a:solidFill>
              <a:srgbClr val="FF0000"/>
            </a:solidFill>
          </a:ln>
        </p:spPr>
        <p:txBody>
          <a:bodyPr wrap="square" rtlCol="0">
            <a:spAutoFit/>
          </a:bodyPr>
          <a:lstStyle/>
          <a:p>
            <a:r>
              <a:rPr lang="en-US" b="1" dirty="0" smtClean="0"/>
              <a:t>AVERAGE TRAVEL SPEED </a:t>
            </a:r>
          </a:p>
          <a:p>
            <a:endParaRPr lang="en-US" b="1" dirty="0" smtClean="0"/>
          </a:p>
          <a:p>
            <a:r>
              <a:rPr lang="en-US" b="1" dirty="0" smtClean="0"/>
              <a:t>TIME STEPs = 15 MINS</a:t>
            </a:r>
          </a:p>
          <a:p>
            <a:endParaRPr lang="en-US" b="1" dirty="0"/>
          </a:p>
          <a:p>
            <a:r>
              <a:rPr lang="en-US" b="1" dirty="0" smtClean="0"/>
              <a:t>REMOVING:</a:t>
            </a:r>
          </a:p>
          <a:p>
            <a:pPr marL="285750" indent="-285750">
              <a:buFontTx/>
              <a:buChar char="-"/>
            </a:pPr>
            <a:r>
              <a:rPr lang="en-US" dirty="0" smtClean="0"/>
              <a:t>REDUNDANT</a:t>
            </a:r>
          </a:p>
          <a:p>
            <a:pPr marL="285750" indent="-285750">
              <a:buFontTx/>
              <a:buChar char="-"/>
            </a:pPr>
            <a:r>
              <a:rPr lang="en-US" dirty="0" smtClean="0"/>
              <a:t>ERROR</a:t>
            </a:r>
          </a:p>
          <a:p>
            <a:pPr marL="285750" indent="-285750">
              <a:buFontTx/>
              <a:buChar char="-"/>
            </a:pPr>
            <a:r>
              <a:rPr lang="en-US" dirty="0" smtClean="0"/>
              <a:t>NOISE</a:t>
            </a:r>
          </a:p>
          <a:p>
            <a:pPr marL="285750" indent="-285750">
              <a:buFontTx/>
              <a:buChar char="-"/>
            </a:pPr>
            <a:r>
              <a:rPr lang="en-US" dirty="0" smtClean="0"/>
              <a:t>…..</a:t>
            </a:r>
            <a:endParaRPr lang="en-US" dirty="0"/>
          </a:p>
        </p:txBody>
      </p:sp>
      <p:cxnSp>
        <p:nvCxnSpPr>
          <p:cNvPr id="14" name="Straight Arrow Connector 13"/>
          <p:cNvCxnSpPr>
            <a:endCxn id="11" idx="1"/>
          </p:cNvCxnSpPr>
          <p:nvPr/>
        </p:nvCxnSpPr>
        <p:spPr>
          <a:xfrm>
            <a:off x="3985146" y="2688609"/>
            <a:ext cx="2756848" cy="760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1" idx="1"/>
          </p:cNvCxnSpPr>
          <p:nvPr/>
        </p:nvCxnSpPr>
        <p:spPr>
          <a:xfrm flipV="1">
            <a:off x="2634018" y="3449008"/>
            <a:ext cx="4107976" cy="686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1" idx="1"/>
          </p:cNvCxnSpPr>
          <p:nvPr/>
        </p:nvCxnSpPr>
        <p:spPr>
          <a:xfrm flipV="1">
            <a:off x="1460310" y="3449008"/>
            <a:ext cx="5281684" cy="1906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490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 – Frame – Workday Features</a:t>
            </a:r>
            <a:endParaRPr lang="en-US" dirty="0"/>
          </a:p>
        </p:txBody>
      </p:sp>
      <p:pic>
        <p:nvPicPr>
          <p:cNvPr id="5" name="Content Placeholder 4"/>
          <p:cNvPicPr>
            <a:picLocks noGrp="1" noChangeAspect="1"/>
          </p:cNvPicPr>
          <p:nvPr>
            <p:ph sz="half" idx="1"/>
          </p:nvPr>
        </p:nvPicPr>
        <p:blipFill>
          <a:blip r:embed="rId3"/>
          <a:stretch>
            <a:fillRect/>
          </a:stretch>
        </p:blipFill>
        <p:spPr>
          <a:xfrm>
            <a:off x="6097587" y="1737360"/>
            <a:ext cx="6088167" cy="3367044"/>
          </a:xfrm>
          <a:prstGeom prst="rect">
            <a:avLst/>
          </a:prstGeom>
        </p:spPr>
      </p:pic>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
        <p:nvSpPr>
          <p:cNvPr id="7" name="Oval 6"/>
          <p:cNvSpPr/>
          <p:nvPr/>
        </p:nvSpPr>
        <p:spPr>
          <a:xfrm>
            <a:off x="6701033" y="3814025"/>
            <a:ext cx="1316227" cy="1008613"/>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098971" y="4016828"/>
            <a:ext cx="1845129" cy="831609"/>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0189029" y="3788228"/>
            <a:ext cx="1131243" cy="1060209"/>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37360"/>
            <a:ext cx="5852658" cy="3367044"/>
          </a:xfrm>
          <a:prstGeom prst="rect">
            <a:avLst/>
          </a:prstGeom>
          <a:noFill/>
        </p:spPr>
      </p:pic>
    </p:spTree>
    <p:extLst>
      <p:ext uri="{BB962C8B-B14F-4D97-AF65-F5344CB8AC3E}">
        <p14:creationId xmlns:p14="http://schemas.microsoft.com/office/powerpoint/2010/main" val="5322117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5" name="Footer Placeholder 4"/>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44679" y="1737360"/>
            <a:ext cx="8505815" cy="5120640"/>
          </a:xfrm>
          <a:prstGeom prst="rect">
            <a:avLst/>
          </a:prstGeom>
          <a:noFill/>
          <a:ln>
            <a:noFill/>
          </a:ln>
        </p:spPr>
      </p:pic>
    </p:spTree>
    <p:extLst>
      <p:ext uri="{BB962C8B-B14F-4D97-AF65-F5344CB8AC3E}">
        <p14:creationId xmlns:p14="http://schemas.microsoft.com/office/powerpoint/2010/main" val="816616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Model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76850456"/>
              </p:ext>
            </p:extLst>
          </p:nvPr>
        </p:nvGraphicFramePr>
        <p:xfrm>
          <a:off x="506186" y="1743892"/>
          <a:ext cx="11685813" cy="4583115"/>
        </p:xfrm>
        <a:graphic>
          <a:graphicData uri="http://schemas.openxmlformats.org/drawingml/2006/table">
            <a:tbl>
              <a:tblPr firstRow="1" firstCol="1" bandRow="1">
                <a:tableStyleId>{5C22544A-7EE6-4342-B048-85BDC9FD1C3A}</a:tableStyleId>
              </a:tblPr>
              <a:tblGrid>
                <a:gridCol w="11685813"/>
              </a:tblGrid>
              <a:tr h="357641">
                <a:tc>
                  <a:txBody>
                    <a:bodyPr/>
                    <a:lstStyle/>
                    <a:p>
                      <a:pPr marL="0" marR="0" indent="0" algn="ctr">
                        <a:spcBef>
                          <a:spcPts val="0"/>
                        </a:spcBef>
                        <a:spcAft>
                          <a:spcPts val="0"/>
                        </a:spcAft>
                      </a:pPr>
                      <a:r>
                        <a:rPr lang="en-US" sz="2400" dirty="0">
                          <a:solidFill>
                            <a:schemeClr val="tx1"/>
                          </a:solidFill>
                          <a:effectLst/>
                        </a:rPr>
                        <a:t>Sequential </a:t>
                      </a:r>
                      <a:r>
                        <a:rPr lang="en-US" sz="2400" dirty="0" smtClean="0">
                          <a:solidFill>
                            <a:schemeClr val="tx1"/>
                          </a:solidFill>
                          <a:effectLst/>
                        </a:rPr>
                        <a:t>type</a:t>
                      </a:r>
                      <a:endParaRPr lang="en-US" sz="2400" dirty="0">
                        <a:solidFill>
                          <a:schemeClr val="tx1"/>
                        </a:solidFill>
                        <a:effectLst/>
                        <a:latin typeface="Times New Roman" panose="02020603050405020304" pitchFamily="18" charset="0"/>
                        <a:ea typeface="SimSun" panose="02010600030101010101" pitchFamily="2" charset="-122"/>
                      </a:endParaRPr>
                    </a:p>
                  </a:txBody>
                  <a:tcPr marL="68580" marR="68580" marT="0" marB="0">
                    <a:solidFill>
                      <a:schemeClr val="accent1"/>
                    </a:solidFill>
                  </a:tcPr>
                </a:tc>
              </a:tr>
              <a:tr h="919452">
                <a:tc>
                  <a:txBody>
                    <a:bodyPr/>
                    <a:lstStyle/>
                    <a:p>
                      <a:pPr marL="0" marR="0" indent="0" algn="just">
                        <a:spcBef>
                          <a:spcPts val="0"/>
                        </a:spcBef>
                        <a:spcAft>
                          <a:spcPts val="0"/>
                        </a:spcAft>
                      </a:pPr>
                      <a:r>
                        <a:rPr lang="en-US" sz="2400" dirty="0" smtClean="0">
                          <a:solidFill>
                            <a:schemeClr val="tx1"/>
                          </a:solidFill>
                          <a:effectLst/>
                        </a:rPr>
                        <a:t>Data</a:t>
                      </a:r>
                      <a:r>
                        <a:rPr lang="en-US" sz="2400" baseline="0" dirty="0" smtClean="0">
                          <a:solidFill>
                            <a:schemeClr val="tx1"/>
                          </a:solidFill>
                          <a:effectLst/>
                        </a:rPr>
                        <a:t> type</a:t>
                      </a:r>
                      <a:r>
                        <a:rPr lang="en-US" sz="2400" dirty="0" smtClean="0">
                          <a:solidFill>
                            <a:schemeClr val="tx1"/>
                          </a:solidFill>
                          <a:effectLst/>
                        </a:rPr>
                        <a:t>:</a:t>
                      </a:r>
                      <a:endParaRPr lang="en-US" sz="2400" dirty="0">
                        <a:solidFill>
                          <a:schemeClr val="tx1"/>
                        </a:solidFill>
                        <a:effectLst/>
                      </a:endParaRPr>
                    </a:p>
                    <a:p>
                      <a:pPr marL="0" marR="0" indent="0" algn="just">
                        <a:spcBef>
                          <a:spcPts val="0"/>
                        </a:spcBef>
                        <a:spcAft>
                          <a:spcPts val="0"/>
                        </a:spcAft>
                      </a:pPr>
                      <a:r>
                        <a:rPr lang="en-US" sz="2400" dirty="0">
                          <a:solidFill>
                            <a:schemeClr val="tx1"/>
                          </a:solidFill>
                          <a:effectLst/>
                        </a:rPr>
                        <a:t>speed</a:t>
                      </a:r>
                      <a:r>
                        <a:rPr lang="en-US" sz="2400" baseline="-25000" dirty="0">
                          <a:solidFill>
                            <a:schemeClr val="tx1"/>
                          </a:solidFill>
                          <a:effectLst/>
                        </a:rPr>
                        <a:t>0</a:t>
                      </a:r>
                      <a:r>
                        <a:rPr lang="en-US" sz="2400" dirty="0">
                          <a:solidFill>
                            <a:schemeClr val="tx1"/>
                          </a:solidFill>
                          <a:effectLst/>
                        </a:rPr>
                        <a:t>, speed­</a:t>
                      </a:r>
                      <a:r>
                        <a:rPr lang="en-US" sz="2400" baseline="-25000" dirty="0">
                          <a:solidFill>
                            <a:schemeClr val="tx1"/>
                          </a:solidFill>
                          <a:effectLst/>
                        </a:rPr>
                        <a:t>1</a:t>
                      </a:r>
                      <a:r>
                        <a:rPr lang="en-US" sz="2400" dirty="0">
                          <a:solidFill>
                            <a:schemeClr val="tx1"/>
                          </a:solidFill>
                          <a:effectLst/>
                        </a:rPr>
                        <a:t>,…, speed­</a:t>
                      </a:r>
                      <a:r>
                        <a:rPr lang="en-US" sz="2400" baseline="-25000" dirty="0">
                          <a:solidFill>
                            <a:schemeClr val="tx1"/>
                          </a:solidFill>
                          <a:effectLst/>
                        </a:rPr>
                        <a:t>k-1</a:t>
                      </a:r>
                      <a:r>
                        <a:rPr lang="en-US" sz="2400" dirty="0">
                          <a:solidFill>
                            <a:schemeClr val="tx1"/>
                          </a:solidFill>
                          <a:effectLst/>
                        </a:rPr>
                        <a:t> </a:t>
                      </a:r>
                      <a:r>
                        <a:rPr lang="en-US" sz="2400" dirty="0">
                          <a:solidFill>
                            <a:schemeClr val="tx1"/>
                          </a:solidFill>
                          <a:effectLst/>
                          <a:sym typeface="Wingdings" panose="05000000000000000000" pitchFamily="2" charset="2"/>
                        </a:rPr>
                        <a:t></a:t>
                      </a:r>
                      <a:r>
                        <a:rPr lang="en-US" sz="2400" dirty="0">
                          <a:solidFill>
                            <a:schemeClr val="tx1"/>
                          </a:solidFill>
                          <a:effectLst/>
                        </a:rPr>
                        <a:t> </a:t>
                      </a:r>
                      <a:r>
                        <a:rPr lang="en-US" sz="2400" dirty="0" err="1" smtClean="0">
                          <a:solidFill>
                            <a:schemeClr val="tx1"/>
                          </a:solidFill>
                          <a:effectLst/>
                        </a:rPr>
                        <a:t>speed­</a:t>
                      </a:r>
                      <a:r>
                        <a:rPr lang="en-US" sz="2400" baseline="-25000" dirty="0" err="1" smtClean="0">
                          <a:solidFill>
                            <a:schemeClr val="tx1"/>
                          </a:solidFill>
                          <a:effectLst/>
                        </a:rPr>
                        <a:t>k</a:t>
                      </a:r>
                      <a:endParaRPr lang="en-US" sz="2400" dirty="0">
                        <a:solidFill>
                          <a:schemeClr val="tx1"/>
                        </a:solidFill>
                        <a:effectLst/>
                      </a:endParaRPr>
                    </a:p>
                  </a:txBody>
                  <a:tcPr marL="68580" marR="68580" marT="0" marB="0">
                    <a:noFill/>
                  </a:tcPr>
                </a:tc>
              </a:tr>
              <a:tr h="357641">
                <a:tc>
                  <a:txBody>
                    <a:bodyPr/>
                    <a:lstStyle/>
                    <a:p>
                      <a:pPr marL="0" marR="0" indent="0" algn="ctr">
                        <a:spcBef>
                          <a:spcPts val="0"/>
                        </a:spcBef>
                        <a:spcAft>
                          <a:spcPts val="0"/>
                        </a:spcAft>
                      </a:pPr>
                      <a:r>
                        <a:rPr lang="en-US" sz="2400" dirty="0">
                          <a:solidFill>
                            <a:schemeClr val="tx1"/>
                          </a:solidFill>
                          <a:effectLst/>
                        </a:rPr>
                        <a:t>Frame </a:t>
                      </a:r>
                      <a:r>
                        <a:rPr lang="en-US" sz="2400" dirty="0" smtClean="0">
                          <a:solidFill>
                            <a:schemeClr val="tx1"/>
                          </a:solidFill>
                          <a:effectLst/>
                        </a:rPr>
                        <a:t>type</a:t>
                      </a:r>
                      <a:endParaRPr lang="en-US" sz="2400" dirty="0">
                        <a:solidFill>
                          <a:schemeClr val="tx1"/>
                        </a:solidFill>
                        <a:effectLst/>
                        <a:latin typeface="Times New Roman" panose="02020603050405020304" pitchFamily="18" charset="0"/>
                        <a:ea typeface="SimSun" panose="02010600030101010101" pitchFamily="2" charset="-122"/>
                      </a:endParaRPr>
                    </a:p>
                  </a:txBody>
                  <a:tcPr marL="68580" marR="68580" marT="0" marB="0">
                    <a:solidFill>
                      <a:schemeClr val="accent1"/>
                    </a:solidFill>
                  </a:tcPr>
                </a:tc>
              </a:tr>
              <a:tr h="1430562">
                <a:tc>
                  <a:txBody>
                    <a:bodyPr/>
                    <a:lstStyle/>
                    <a:p>
                      <a:pPr marL="0" marR="0" indent="0" algn="just">
                        <a:spcBef>
                          <a:spcPts val="0"/>
                        </a:spcBef>
                        <a:spcAft>
                          <a:spcPts val="0"/>
                        </a:spcAft>
                      </a:pPr>
                      <a:r>
                        <a:rPr lang="en-US" sz="2400" dirty="0">
                          <a:solidFill>
                            <a:schemeClr val="tx1"/>
                          </a:solidFill>
                          <a:effectLst/>
                        </a:rPr>
                        <a:t>Given </a:t>
                      </a:r>
                      <a:r>
                        <a:rPr lang="en-US" sz="2400" dirty="0" err="1">
                          <a:solidFill>
                            <a:schemeClr val="tx1"/>
                          </a:solidFill>
                          <a:effectLst/>
                        </a:rPr>
                        <a:t>fs</a:t>
                      </a:r>
                      <a:r>
                        <a:rPr lang="en-US" sz="2400" baseline="-25000" dirty="0" err="1">
                          <a:solidFill>
                            <a:schemeClr val="tx1"/>
                          </a:solidFill>
                          <a:effectLst/>
                        </a:rPr>
                        <a:t>k</a:t>
                      </a:r>
                      <a:r>
                        <a:rPr lang="en-US" sz="2400" dirty="0">
                          <a:solidFill>
                            <a:schemeClr val="tx1"/>
                          </a:solidFill>
                          <a:effectLst/>
                        </a:rPr>
                        <a:t> = (</a:t>
                      </a:r>
                      <a:r>
                        <a:rPr lang="en-US" sz="2400" dirty="0" err="1">
                          <a:solidFill>
                            <a:schemeClr val="tx1"/>
                          </a:solidFill>
                          <a:effectLst/>
                        </a:rPr>
                        <a:t>frame</a:t>
                      </a:r>
                      <a:r>
                        <a:rPr lang="en-US" sz="2400" baseline="-25000" dirty="0" err="1">
                          <a:solidFill>
                            <a:schemeClr val="tx1"/>
                          </a:solidFill>
                          <a:effectLst/>
                        </a:rPr>
                        <a:t>k</a:t>
                      </a:r>
                      <a:r>
                        <a:rPr lang="en-US" sz="2400" dirty="0">
                          <a:solidFill>
                            <a:schemeClr val="tx1"/>
                          </a:solidFill>
                          <a:effectLst/>
                        </a:rPr>
                        <a:t> , </a:t>
                      </a:r>
                      <a:r>
                        <a:rPr lang="en-US" sz="2400" dirty="0" err="1">
                          <a:solidFill>
                            <a:schemeClr val="tx1"/>
                          </a:solidFill>
                          <a:effectLst/>
                        </a:rPr>
                        <a:t>speed</a:t>
                      </a:r>
                      <a:r>
                        <a:rPr lang="en-US" sz="2400" baseline="-25000" dirty="0" err="1">
                          <a:solidFill>
                            <a:schemeClr val="tx1"/>
                          </a:solidFill>
                          <a:effectLst/>
                        </a:rPr>
                        <a:t>k</a:t>
                      </a:r>
                      <a:r>
                        <a:rPr lang="en-US" sz="2400" dirty="0">
                          <a:solidFill>
                            <a:schemeClr val="tx1"/>
                          </a:solidFill>
                          <a:effectLst/>
                        </a:rPr>
                        <a:t>)</a:t>
                      </a:r>
                    </a:p>
                    <a:p>
                      <a:pPr marL="0" marR="0" indent="0" algn="just">
                        <a:spcBef>
                          <a:spcPts val="0"/>
                        </a:spcBef>
                        <a:spcAft>
                          <a:spcPts val="0"/>
                        </a:spcAft>
                      </a:pPr>
                      <a:r>
                        <a:rPr lang="en-US" sz="2400" dirty="0" smtClean="0">
                          <a:solidFill>
                            <a:schemeClr val="tx1"/>
                          </a:solidFill>
                          <a:effectLst/>
                        </a:rPr>
                        <a:t>Data</a:t>
                      </a:r>
                      <a:r>
                        <a:rPr lang="en-US" sz="2400" baseline="0" dirty="0" smtClean="0">
                          <a:solidFill>
                            <a:schemeClr val="tx1"/>
                          </a:solidFill>
                          <a:effectLst/>
                        </a:rPr>
                        <a:t> type</a:t>
                      </a:r>
                      <a:r>
                        <a:rPr lang="en-US" sz="2400" dirty="0" smtClean="0">
                          <a:solidFill>
                            <a:schemeClr val="tx1"/>
                          </a:solidFill>
                          <a:effectLst/>
                        </a:rPr>
                        <a:t>:</a:t>
                      </a:r>
                      <a:endParaRPr lang="en-US" sz="2400" dirty="0">
                        <a:solidFill>
                          <a:schemeClr val="tx1"/>
                        </a:solidFill>
                        <a:effectLst/>
                      </a:endParaRPr>
                    </a:p>
                    <a:p>
                      <a:pPr marL="0" marR="0" indent="0" algn="just">
                        <a:spcBef>
                          <a:spcPts val="0"/>
                        </a:spcBef>
                        <a:spcAft>
                          <a:spcPts val="0"/>
                        </a:spcAft>
                      </a:pPr>
                      <a:r>
                        <a:rPr lang="en-US" sz="2400" dirty="0">
                          <a:solidFill>
                            <a:schemeClr val="tx1"/>
                          </a:solidFill>
                          <a:effectLst/>
                        </a:rPr>
                        <a:t>fs</a:t>
                      </a:r>
                      <a:r>
                        <a:rPr lang="en-US" sz="2400" baseline="-25000" dirty="0">
                          <a:solidFill>
                            <a:schemeClr val="tx1"/>
                          </a:solidFill>
                          <a:effectLst/>
                        </a:rPr>
                        <a:t>0</a:t>
                      </a:r>
                      <a:r>
                        <a:rPr lang="en-US" sz="2400" dirty="0">
                          <a:solidFill>
                            <a:schemeClr val="tx1"/>
                          </a:solidFill>
                          <a:effectLst/>
                        </a:rPr>
                        <a:t>, fs</a:t>
                      </a:r>
                      <a:r>
                        <a:rPr lang="en-US" sz="2400" baseline="-25000" dirty="0">
                          <a:solidFill>
                            <a:schemeClr val="tx1"/>
                          </a:solidFill>
                          <a:effectLst/>
                        </a:rPr>
                        <a:t>1</a:t>
                      </a:r>
                      <a:r>
                        <a:rPr lang="en-US" sz="2400" dirty="0">
                          <a:solidFill>
                            <a:schemeClr val="tx1"/>
                          </a:solidFill>
                          <a:effectLst/>
                        </a:rPr>
                        <a:t>,…, fs</a:t>
                      </a:r>
                      <a:r>
                        <a:rPr lang="en-US" sz="2400" baseline="-25000" dirty="0">
                          <a:solidFill>
                            <a:schemeClr val="tx1"/>
                          </a:solidFill>
                          <a:effectLst/>
                        </a:rPr>
                        <a:t>k-1</a:t>
                      </a:r>
                      <a:r>
                        <a:rPr lang="en-US" sz="2400" dirty="0">
                          <a:solidFill>
                            <a:schemeClr val="tx1"/>
                          </a:solidFill>
                          <a:effectLst/>
                        </a:rPr>
                        <a:t> </a:t>
                      </a:r>
                      <a:r>
                        <a:rPr lang="en-US" sz="2400" dirty="0">
                          <a:solidFill>
                            <a:schemeClr val="tx1"/>
                          </a:solidFill>
                          <a:effectLst/>
                          <a:sym typeface="Wingdings" panose="05000000000000000000" pitchFamily="2" charset="2"/>
                        </a:rPr>
                        <a:t></a:t>
                      </a:r>
                      <a:r>
                        <a:rPr lang="en-US" sz="2400" dirty="0">
                          <a:solidFill>
                            <a:schemeClr val="tx1"/>
                          </a:solidFill>
                          <a:effectLst/>
                        </a:rPr>
                        <a:t> </a:t>
                      </a:r>
                      <a:r>
                        <a:rPr lang="en-US" sz="2400" dirty="0" err="1">
                          <a:solidFill>
                            <a:schemeClr val="tx1"/>
                          </a:solidFill>
                          <a:effectLst/>
                        </a:rPr>
                        <a:t>speed­</a:t>
                      </a:r>
                      <a:r>
                        <a:rPr lang="en-US" sz="2400" baseline="-25000" dirty="0" err="1">
                          <a:solidFill>
                            <a:schemeClr val="tx1"/>
                          </a:solidFill>
                          <a:effectLst/>
                        </a:rPr>
                        <a:t>k</a:t>
                      </a:r>
                      <a:endParaRPr lang="en-US" sz="2400" dirty="0">
                        <a:solidFill>
                          <a:schemeClr val="tx1"/>
                        </a:solidFill>
                        <a:effectLst/>
                      </a:endParaRPr>
                    </a:p>
                    <a:p>
                      <a:pPr marL="0" marR="0" indent="0" algn="just">
                        <a:spcBef>
                          <a:spcPts val="0"/>
                        </a:spcBef>
                        <a:spcAft>
                          <a:spcPts val="0"/>
                        </a:spcAft>
                      </a:pPr>
                      <a:r>
                        <a:rPr lang="en-US" sz="2400" dirty="0">
                          <a:solidFill>
                            <a:schemeClr val="tx1"/>
                          </a:solidFill>
                          <a:effectLst/>
                        </a:rPr>
                        <a:t> </a:t>
                      </a:r>
                      <a:endParaRPr lang="en-US" sz="2400" dirty="0">
                        <a:solidFill>
                          <a:schemeClr val="tx1"/>
                        </a:solidFill>
                        <a:effectLst/>
                        <a:latin typeface="Times New Roman" panose="02020603050405020304" pitchFamily="18" charset="0"/>
                        <a:ea typeface="SimSun" panose="02010600030101010101" pitchFamily="2" charset="-122"/>
                      </a:endParaRPr>
                    </a:p>
                  </a:txBody>
                  <a:tcPr marL="68580" marR="68580" marT="0" marB="0">
                    <a:noFill/>
                  </a:tcPr>
                </a:tc>
              </a:tr>
              <a:tr h="357641">
                <a:tc>
                  <a:txBody>
                    <a:bodyPr/>
                    <a:lstStyle/>
                    <a:p>
                      <a:pPr marL="0" marR="0" indent="0" algn="ctr">
                        <a:spcBef>
                          <a:spcPts val="0"/>
                        </a:spcBef>
                        <a:spcAft>
                          <a:spcPts val="0"/>
                        </a:spcAft>
                      </a:pPr>
                      <a:r>
                        <a:rPr lang="en-US" sz="2400" dirty="0">
                          <a:solidFill>
                            <a:schemeClr val="tx1"/>
                          </a:solidFill>
                          <a:effectLst/>
                        </a:rPr>
                        <a:t>Workday </a:t>
                      </a:r>
                      <a:r>
                        <a:rPr lang="en-US" sz="2400" dirty="0" smtClean="0">
                          <a:solidFill>
                            <a:schemeClr val="tx1"/>
                          </a:solidFill>
                          <a:effectLst/>
                        </a:rPr>
                        <a:t>type</a:t>
                      </a:r>
                      <a:endParaRPr lang="en-US" sz="2400" dirty="0">
                        <a:solidFill>
                          <a:schemeClr val="tx1"/>
                        </a:solidFill>
                        <a:effectLst/>
                        <a:latin typeface="Times New Roman" panose="02020603050405020304" pitchFamily="18" charset="0"/>
                        <a:ea typeface="SimSun" panose="02010600030101010101" pitchFamily="2" charset="-122"/>
                      </a:endParaRPr>
                    </a:p>
                  </a:txBody>
                  <a:tcPr marL="68580" marR="68580" marT="0" marB="0">
                    <a:solidFill>
                      <a:schemeClr val="accent1"/>
                    </a:solidFill>
                  </a:tcPr>
                </a:tc>
              </a:tr>
              <a:tr h="1103343">
                <a:tc>
                  <a:txBody>
                    <a:bodyPr/>
                    <a:lstStyle/>
                    <a:p>
                      <a:pPr marL="0" marR="0" indent="0" algn="just">
                        <a:spcBef>
                          <a:spcPts val="0"/>
                        </a:spcBef>
                        <a:spcAft>
                          <a:spcPts val="0"/>
                        </a:spcAft>
                      </a:pPr>
                      <a:r>
                        <a:rPr lang="en-US" sz="2400" dirty="0">
                          <a:solidFill>
                            <a:schemeClr val="tx1"/>
                          </a:solidFill>
                          <a:effectLst/>
                        </a:rPr>
                        <a:t>Given </a:t>
                      </a:r>
                      <a:r>
                        <a:rPr lang="en-US" sz="2400" dirty="0" err="1">
                          <a:solidFill>
                            <a:schemeClr val="tx1"/>
                          </a:solidFill>
                          <a:effectLst/>
                        </a:rPr>
                        <a:t>dfs</a:t>
                      </a:r>
                      <a:r>
                        <a:rPr lang="en-US" sz="2400" baseline="-25000" dirty="0" err="1">
                          <a:solidFill>
                            <a:schemeClr val="tx1"/>
                          </a:solidFill>
                          <a:effectLst/>
                        </a:rPr>
                        <a:t>k</a:t>
                      </a:r>
                      <a:r>
                        <a:rPr lang="en-US" sz="2400" dirty="0">
                          <a:solidFill>
                            <a:schemeClr val="tx1"/>
                          </a:solidFill>
                          <a:effectLst/>
                        </a:rPr>
                        <a:t> = (</a:t>
                      </a:r>
                      <a:r>
                        <a:rPr lang="en-US" sz="2400" dirty="0" err="1">
                          <a:solidFill>
                            <a:schemeClr val="tx1"/>
                          </a:solidFill>
                          <a:effectLst/>
                        </a:rPr>
                        <a:t>day_in_week</a:t>
                      </a:r>
                      <a:r>
                        <a:rPr lang="en-US" sz="2400" baseline="-25000" dirty="0" err="1">
                          <a:solidFill>
                            <a:schemeClr val="tx1"/>
                          </a:solidFill>
                          <a:effectLst/>
                        </a:rPr>
                        <a:t>k</a:t>
                      </a:r>
                      <a:r>
                        <a:rPr lang="en-US" sz="2400" dirty="0">
                          <a:solidFill>
                            <a:schemeClr val="tx1"/>
                          </a:solidFill>
                          <a:effectLst/>
                        </a:rPr>
                        <a:t>, </a:t>
                      </a:r>
                      <a:r>
                        <a:rPr lang="en-US" sz="2400" dirty="0" err="1">
                          <a:solidFill>
                            <a:schemeClr val="tx1"/>
                          </a:solidFill>
                          <a:effectLst/>
                        </a:rPr>
                        <a:t>frame</a:t>
                      </a:r>
                      <a:r>
                        <a:rPr lang="en-US" sz="2400" baseline="-25000" dirty="0" err="1">
                          <a:solidFill>
                            <a:schemeClr val="tx1"/>
                          </a:solidFill>
                          <a:effectLst/>
                        </a:rPr>
                        <a:t>k</a:t>
                      </a:r>
                      <a:r>
                        <a:rPr lang="en-US" sz="2400" dirty="0">
                          <a:solidFill>
                            <a:schemeClr val="tx1"/>
                          </a:solidFill>
                          <a:effectLst/>
                        </a:rPr>
                        <a:t> , </a:t>
                      </a:r>
                      <a:r>
                        <a:rPr lang="en-US" sz="2400" dirty="0" err="1">
                          <a:solidFill>
                            <a:schemeClr val="tx1"/>
                          </a:solidFill>
                          <a:effectLst/>
                        </a:rPr>
                        <a:t>speed</a:t>
                      </a:r>
                      <a:r>
                        <a:rPr lang="en-US" sz="2400" baseline="-25000" dirty="0" err="1">
                          <a:solidFill>
                            <a:schemeClr val="tx1"/>
                          </a:solidFill>
                          <a:effectLst/>
                        </a:rPr>
                        <a:t>k</a:t>
                      </a:r>
                      <a:r>
                        <a:rPr lang="en-US" sz="2400" dirty="0">
                          <a:solidFill>
                            <a:schemeClr val="tx1"/>
                          </a:solidFill>
                          <a:effectLst/>
                        </a:rPr>
                        <a:t>)</a:t>
                      </a:r>
                    </a:p>
                    <a:p>
                      <a:pPr marL="0" marR="0" indent="0" algn="just">
                        <a:spcBef>
                          <a:spcPts val="0"/>
                        </a:spcBef>
                        <a:spcAft>
                          <a:spcPts val="0"/>
                        </a:spcAft>
                      </a:pPr>
                      <a:r>
                        <a:rPr lang="en-US" sz="2400" dirty="0" smtClean="0">
                          <a:solidFill>
                            <a:schemeClr val="tx1"/>
                          </a:solidFill>
                          <a:effectLst/>
                        </a:rPr>
                        <a:t>Data</a:t>
                      </a:r>
                      <a:r>
                        <a:rPr lang="en-US" sz="2400" baseline="0" dirty="0" smtClean="0">
                          <a:solidFill>
                            <a:schemeClr val="tx1"/>
                          </a:solidFill>
                          <a:effectLst/>
                        </a:rPr>
                        <a:t> type</a:t>
                      </a:r>
                      <a:r>
                        <a:rPr lang="en-US" sz="2400" dirty="0" smtClean="0">
                          <a:solidFill>
                            <a:schemeClr val="tx1"/>
                          </a:solidFill>
                          <a:effectLst/>
                        </a:rPr>
                        <a:t>:</a:t>
                      </a:r>
                      <a:endParaRPr lang="en-US" sz="2400" dirty="0">
                        <a:solidFill>
                          <a:schemeClr val="tx1"/>
                        </a:solidFill>
                        <a:effectLst/>
                      </a:endParaRPr>
                    </a:p>
                    <a:p>
                      <a:pPr marL="0" marR="0" indent="0" algn="just">
                        <a:spcBef>
                          <a:spcPts val="0"/>
                        </a:spcBef>
                        <a:spcAft>
                          <a:spcPts val="0"/>
                        </a:spcAft>
                      </a:pPr>
                      <a:r>
                        <a:rPr lang="en-US" sz="2400" dirty="0">
                          <a:solidFill>
                            <a:schemeClr val="tx1"/>
                          </a:solidFill>
                          <a:effectLst/>
                        </a:rPr>
                        <a:t>dfs</a:t>
                      </a:r>
                      <a:r>
                        <a:rPr lang="en-US" sz="2400" baseline="-25000" dirty="0">
                          <a:solidFill>
                            <a:schemeClr val="tx1"/>
                          </a:solidFill>
                          <a:effectLst/>
                        </a:rPr>
                        <a:t>0</a:t>
                      </a:r>
                      <a:r>
                        <a:rPr lang="en-US" sz="2400" dirty="0">
                          <a:solidFill>
                            <a:schemeClr val="tx1"/>
                          </a:solidFill>
                          <a:effectLst/>
                        </a:rPr>
                        <a:t>, dfs</a:t>
                      </a:r>
                      <a:r>
                        <a:rPr lang="en-US" sz="2400" baseline="-25000" dirty="0">
                          <a:solidFill>
                            <a:schemeClr val="tx1"/>
                          </a:solidFill>
                          <a:effectLst/>
                        </a:rPr>
                        <a:t>1</a:t>
                      </a:r>
                      <a:r>
                        <a:rPr lang="en-US" sz="2400" dirty="0">
                          <a:solidFill>
                            <a:schemeClr val="tx1"/>
                          </a:solidFill>
                          <a:effectLst/>
                        </a:rPr>
                        <a:t>,…, dfs</a:t>
                      </a:r>
                      <a:r>
                        <a:rPr lang="en-US" sz="2400" baseline="-25000" dirty="0">
                          <a:solidFill>
                            <a:schemeClr val="tx1"/>
                          </a:solidFill>
                          <a:effectLst/>
                        </a:rPr>
                        <a:t>k-1</a:t>
                      </a:r>
                      <a:r>
                        <a:rPr lang="en-US" sz="2400" dirty="0">
                          <a:solidFill>
                            <a:schemeClr val="tx1"/>
                          </a:solidFill>
                          <a:effectLst/>
                        </a:rPr>
                        <a:t> </a:t>
                      </a:r>
                      <a:r>
                        <a:rPr lang="en-US" sz="2400" dirty="0">
                          <a:solidFill>
                            <a:schemeClr val="tx1"/>
                          </a:solidFill>
                          <a:effectLst/>
                          <a:sym typeface="Wingdings" panose="05000000000000000000" pitchFamily="2" charset="2"/>
                        </a:rPr>
                        <a:t></a:t>
                      </a:r>
                      <a:r>
                        <a:rPr lang="en-US" sz="2400" dirty="0">
                          <a:solidFill>
                            <a:schemeClr val="tx1"/>
                          </a:solidFill>
                          <a:effectLst/>
                        </a:rPr>
                        <a:t> </a:t>
                      </a:r>
                      <a:r>
                        <a:rPr lang="en-US" sz="2400" dirty="0" err="1" smtClean="0">
                          <a:solidFill>
                            <a:schemeClr val="tx1"/>
                          </a:solidFill>
                          <a:effectLst/>
                        </a:rPr>
                        <a:t>speed­</a:t>
                      </a:r>
                      <a:r>
                        <a:rPr lang="en-US" sz="2400" baseline="-25000" dirty="0" err="1" smtClean="0">
                          <a:solidFill>
                            <a:schemeClr val="tx1"/>
                          </a:solidFill>
                          <a:effectLst/>
                        </a:rPr>
                        <a:t>k</a:t>
                      </a:r>
                      <a:endParaRPr lang="en-US" sz="2400" dirty="0">
                        <a:solidFill>
                          <a:schemeClr val="tx1"/>
                        </a:solidFill>
                        <a:effectLst/>
                      </a:endParaRPr>
                    </a:p>
                  </a:txBody>
                  <a:tcPr marL="68580" marR="68580" marT="0" marB="0">
                    <a:noFill/>
                  </a:tcPr>
                </a:tc>
              </a:tr>
            </a:tbl>
          </a:graphicData>
        </a:graphic>
      </p:graphicFrame>
      <p:sp>
        <p:nvSpPr>
          <p:cNvPr id="5" name="Footer Placeholder 4"/>
          <p:cNvSpPr>
            <a:spLocks noGrp="1"/>
          </p:cNvSpPr>
          <p:nvPr>
            <p:ph type="ftr" sz="quarter" idx="11"/>
          </p:nvPr>
        </p:nvSpPr>
        <p:spPr>
          <a:xfrm>
            <a:off x="2139042" y="6410987"/>
            <a:ext cx="7974875" cy="365125"/>
          </a:xfrm>
        </p:spPr>
        <p:txBody>
          <a:bodyPr/>
          <a:lstStyle/>
          <a:p>
            <a:r>
              <a:rPr lang="en-US" sz="1200" dirty="0" smtClean="0"/>
              <a:t>Faculty of Computer Science and Computer Engineering, Ho Chi Minh City University of Technology, Vietnam</a:t>
            </a:r>
            <a:endParaRPr lang="en-US" sz="1200" dirty="0"/>
          </a:p>
        </p:txBody>
      </p:sp>
    </p:spTree>
    <p:extLst>
      <p:ext uri="{BB962C8B-B14F-4D97-AF65-F5344CB8AC3E}">
        <p14:creationId xmlns:p14="http://schemas.microsoft.com/office/powerpoint/2010/main" val="22016254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Network</a:t>
            </a:r>
          </a:p>
        </p:txBody>
      </p:sp>
      <p:sp>
        <p:nvSpPr>
          <p:cNvPr id="5" name="Footer Placeholder 4"/>
          <p:cNvSpPr>
            <a:spLocks noGrp="1"/>
          </p:cNvSpPr>
          <p:nvPr>
            <p:ph type="ftr" sz="quarter" idx="11"/>
          </p:nvPr>
        </p:nvSpPr>
        <p:spPr>
          <a:xfrm>
            <a:off x="2139042" y="6410987"/>
            <a:ext cx="7974875" cy="365125"/>
          </a:xfrm>
        </p:spPr>
        <p:txBody>
          <a:bodyPr/>
          <a:lstStyle/>
          <a:p>
            <a:r>
              <a:rPr lang="en-US" sz="1200" dirty="0" smtClean="0"/>
              <a:t>Faculty of Computer Science and Computer Engineering, Ho Chi Minh City University of Technology, Vietnam</a:t>
            </a:r>
            <a:endParaRPr lang="en-US" sz="1200" dirty="0"/>
          </a:p>
        </p:txBody>
      </p:sp>
      <p:pic>
        <p:nvPicPr>
          <p:cNvPr id="5183" name="Picture 63" descr="RNN-flow"/>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03856" y="1997960"/>
            <a:ext cx="9095792" cy="415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6695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097280" y="286603"/>
            <a:ext cx="10058400" cy="1076817"/>
          </a:xfrm>
        </p:spPr>
        <p:txBody>
          <a:bodyPr/>
          <a:lstStyle/>
          <a:p>
            <a:r>
              <a:rPr lang="en-US" dirty="0" smtClean="0"/>
              <a:t>Prediction Model</a:t>
            </a:r>
            <a:endParaRPr lang="en-US" dirty="0"/>
          </a:p>
        </p:txBody>
      </p:sp>
      <p:pic>
        <p:nvPicPr>
          <p:cNvPr id="8" name="Content Placeholder 7"/>
          <p:cNvPicPr>
            <a:picLocks noGrp="1"/>
          </p:cNvPicPr>
          <p:nvPr>
            <p:ph sz="half" idx="1"/>
          </p:nvPr>
        </p:nvPicPr>
        <p:blipFill>
          <a:blip r:embed="rId2" cstate="print">
            <a:extLst>
              <a:ext uri="{28A0092B-C50C-407E-A947-70E740481C1C}">
                <a14:useLocalDpi xmlns:a14="http://schemas.microsoft.com/office/drawing/2010/main" val="0"/>
              </a:ext>
            </a:extLst>
          </a:blip>
          <a:stretch>
            <a:fillRect/>
          </a:stretch>
        </p:blipFill>
        <p:spPr bwMode="auto">
          <a:xfrm>
            <a:off x="4572000" y="1737360"/>
            <a:ext cx="7620000" cy="4614050"/>
          </a:xfrm>
          <a:prstGeom prst="rect">
            <a:avLst/>
          </a:prstGeom>
          <a:noFill/>
          <a:ln>
            <a:noFill/>
          </a:ln>
        </p:spPr>
      </p:pic>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0" y="1845735"/>
                <a:ext cx="4937760" cy="4023360"/>
              </a:xfrm>
            </p:spPr>
            <p:txBody>
              <a:bodyPr/>
              <a:lstStyle/>
              <a:p>
                <a:r>
                  <a:rPr lang="en-US" dirty="0" smtClean="0"/>
                  <a:t>Input block time correlations</a:t>
                </a:r>
              </a:p>
              <a:p>
                <a:r>
                  <a:rPr lang="en-US" dirty="0" smtClean="0"/>
                  <a:t>A =  </a:t>
                </a:r>
                <a14:m>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𝑣</m:t>
                              </m:r>
                              <m:r>
                                <a:rPr lang="en-US" i="1">
                                  <a:latin typeface="Cambria Math" panose="02040503050406030204" pitchFamily="18" charset="0"/>
                                </a:rPr>
                                <m:t>1</m:t>
                              </m:r>
                            </m:e>
                          </m:mr>
                          <m:mr>
                            <m:e>
                              <m:r>
                                <a:rPr lang="en-US" i="1">
                                  <a:latin typeface="Cambria Math" panose="02040503050406030204" pitchFamily="18" charset="0"/>
                                </a:rPr>
                                <m:t>𝑓</m:t>
                              </m:r>
                              <m:r>
                                <a:rPr lang="en-US" i="1">
                                  <a:latin typeface="Cambria Math" panose="02040503050406030204" pitchFamily="18" charset="0"/>
                                </a:rPr>
                                <m:t>1</m:t>
                              </m:r>
                            </m:e>
                          </m:mr>
                          <m:mr>
                            <m:e>
                              <m:r>
                                <a:rPr lang="en-US" i="1">
                                  <a:latin typeface="Cambria Math" panose="02040503050406030204" pitchFamily="18" charset="0"/>
                                </a:rPr>
                                <m:t>𝑑</m:t>
                              </m:r>
                              <m:r>
                                <a:rPr lang="en-US" i="1">
                                  <a:latin typeface="Cambria Math" panose="02040503050406030204" pitchFamily="18" charset="0"/>
                                </a:rPr>
                                <m:t>1</m:t>
                              </m:r>
                            </m:e>
                          </m:mr>
                        </m:m>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 </m:t>
                              </m:r>
                              <m:r>
                                <a:rPr lang="en-US" i="1">
                                  <a:latin typeface="Cambria Math" panose="02040503050406030204" pitchFamily="18" charset="0"/>
                                </a:rPr>
                                <m:t>𝑣</m:t>
                              </m:r>
                              <m:r>
                                <a:rPr lang="en-US" i="1">
                                  <a:latin typeface="Cambria Math" panose="02040503050406030204" pitchFamily="18" charset="0"/>
                                </a:rPr>
                                <m:t>2 </m:t>
                              </m:r>
                            </m:e>
                          </m:mr>
                          <m:mr>
                            <m:e>
                              <m:r>
                                <a:rPr lang="en-US" i="1">
                                  <a:latin typeface="Cambria Math" panose="02040503050406030204" pitchFamily="18" charset="0"/>
                                </a:rPr>
                                <m:t>𝑓</m:t>
                              </m:r>
                              <m:r>
                                <a:rPr lang="en-US" i="1">
                                  <a:latin typeface="Cambria Math" panose="02040503050406030204" pitchFamily="18" charset="0"/>
                                </a:rPr>
                                <m:t>2</m:t>
                              </m:r>
                            </m:e>
                          </m:mr>
                          <m:mr>
                            <m:e>
                              <m:r>
                                <a:rPr lang="en-US" i="1">
                                  <a:latin typeface="Cambria Math" panose="02040503050406030204" pitchFamily="18" charset="0"/>
                                </a:rPr>
                                <m:t>𝑑</m:t>
                              </m:r>
                              <m:r>
                                <a:rPr lang="en-US" i="1">
                                  <a:latin typeface="Cambria Math" panose="02040503050406030204" pitchFamily="18" charset="0"/>
                                </a:rPr>
                                <m:t>2</m:t>
                              </m:r>
                            </m:e>
                          </m:mr>
                        </m:m>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𝑣</m:t>
                              </m:r>
                              <m:r>
                                <a:rPr lang="en-US" i="1">
                                  <a:latin typeface="Cambria Math" panose="02040503050406030204" pitchFamily="18" charset="0"/>
                                </a:rPr>
                                <m:t>3</m:t>
                              </m:r>
                            </m:e>
                          </m:mr>
                          <m:mr>
                            <m:e>
                              <m:r>
                                <a:rPr lang="en-US" i="1">
                                  <a:latin typeface="Cambria Math" panose="02040503050406030204" pitchFamily="18" charset="0"/>
                                </a:rPr>
                                <m:t>𝑓</m:t>
                              </m:r>
                              <m:r>
                                <a:rPr lang="en-US" i="1">
                                  <a:latin typeface="Cambria Math" panose="02040503050406030204" pitchFamily="18" charset="0"/>
                                </a:rPr>
                                <m:t>3</m:t>
                              </m:r>
                            </m:e>
                          </m:mr>
                          <m:mr>
                            <m:e>
                              <m:r>
                                <a:rPr lang="en-US" i="1">
                                  <a:latin typeface="Cambria Math" panose="02040503050406030204" pitchFamily="18" charset="0"/>
                                </a:rPr>
                                <m:t>𝑑</m:t>
                              </m:r>
                              <m:r>
                                <a:rPr lang="en-US" i="1">
                                  <a:latin typeface="Cambria Math" panose="02040503050406030204" pitchFamily="18" charset="0"/>
                                </a:rPr>
                                <m:t>3</m:t>
                              </m:r>
                            </m:e>
                          </m:mr>
                        </m:m>
                        <m:r>
                          <a:rPr lang="en-US" i="1">
                            <a:latin typeface="Cambria Math" panose="02040503050406030204" pitchFamily="18" charset="0"/>
                          </a:rPr>
                          <m:t> </m:t>
                        </m:r>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𝑣</m:t>
                              </m:r>
                              <m:r>
                                <a:rPr lang="en-US" i="1">
                                  <a:latin typeface="Cambria Math" panose="02040503050406030204" pitchFamily="18" charset="0"/>
                                </a:rPr>
                                <m:t>4</m:t>
                              </m:r>
                            </m:e>
                          </m:mr>
                          <m:mr>
                            <m:e>
                              <m:r>
                                <a:rPr lang="en-US" i="1">
                                  <a:latin typeface="Cambria Math" panose="02040503050406030204" pitchFamily="18" charset="0"/>
                                </a:rPr>
                                <m:t>𝑓</m:t>
                              </m:r>
                              <m:r>
                                <a:rPr lang="en-US" i="1">
                                  <a:latin typeface="Cambria Math" panose="02040503050406030204" pitchFamily="18" charset="0"/>
                                </a:rPr>
                                <m:t>4</m:t>
                              </m:r>
                            </m:e>
                          </m:mr>
                          <m:mr>
                            <m:e>
                              <m:r>
                                <a:rPr lang="en-US" i="1">
                                  <a:latin typeface="Cambria Math" panose="02040503050406030204" pitchFamily="18" charset="0"/>
                                </a:rPr>
                                <m:t>𝑑</m:t>
                              </m:r>
                              <m:r>
                                <a:rPr lang="en-US" i="1">
                                  <a:latin typeface="Cambria Math" panose="02040503050406030204" pitchFamily="18" charset="0"/>
                                </a:rPr>
                                <m:t>4</m:t>
                              </m:r>
                            </m:e>
                          </m:mr>
                        </m:m>
                        <m:r>
                          <a:rPr lang="en-US" i="1">
                            <a:latin typeface="Cambria Math" panose="02040503050406030204" pitchFamily="18" charset="0"/>
                          </a:rPr>
                          <m:t> </m:t>
                        </m:r>
                        <m:r>
                          <m:rPr>
                            <m:nor/>
                          </m:rPr>
                          <a:rPr lang="en-US" dirty="0"/>
                          <m:t> </m:t>
                        </m:r>
                      </m:e>
                    </m:d>
                  </m:oMath>
                </a14:m>
                <a:endParaRPr lang="en-US" dirty="0" smtClean="0"/>
              </a:p>
              <a:p>
                <a:endParaRPr lang="en-US" dirty="0"/>
              </a:p>
              <a:p>
                <a:r>
                  <a:rPr lang="en-US" dirty="0" smtClean="0"/>
                  <a:t>Number of LSTM block = 13</a:t>
                </a:r>
              </a:p>
              <a:p>
                <a:endParaRPr lang="en-US" dirty="0"/>
              </a:p>
              <a:p>
                <a:r>
                  <a:rPr lang="en-US" dirty="0" smtClean="0"/>
                  <a:t>Number of neuron in output layer = 1</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0" y="1845735"/>
                <a:ext cx="4937760" cy="4023360"/>
              </a:xfrm>
              <a:blipFill rotWithShape="0">
                <a:blip r:embed="rId3"/>
                <a:stretch>
                  <a:fillRect l="-1235" t="-1667"/>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Tree>
    <p:extLst>
      <p:ext uri="{BB962C8B-B14F-4D97-AF65-F5344CB8AC3E}">
        <p14:creationId xmlns:p14="http://schemas.microsoft.com/office/powerpoint/2010/main" val="26148560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t>
            </a:r>
            <a:endParaRPr lang="en-US" dirty="0"/>
          </a:p>
        </p:txBody>
      </p:sp>
      <p:pic>
        <p:nvPicPr>
          <p:cNvPr id="7" name="Content Placeholder 6"/>
          <p:cNvPicPr>
            <a:picLocks noGrp="1" noChangeAspect="1"/>
          </p:cNvPicPr>
          <p:nvPr>
            <p:ph sz="half" idx="1"/>
          </p:nvPr>
        </p:nvPicPr>
        <p:blipFill>
          <a:blip r:embed="rId2"/>
          <a:stretch>
            <a:fillRect/>
          </a:stretch>
        </p:blipFill>
        <p:spPr>
          <a:xfrm>
            <a:off x="6243094" y="0"/>
            <a:ext cx="5948906" cy="2938326"/>
          </a:xfrm>
          <a:prstGeom prst="rect">
            <a:avLst/>
          </a:prstGeom>
        </p:spPr>
      </p:pic>
      <p:sp>
        <p:nvSpPr>
          <p:cNvPr id="3" name="Content Placeholder 2"/>
          <p:cNvSpPr>
            <a:spLocks noGrp="1"/>
          </p:cNvSpPr>
          <p:nvPr>
            <p:ph sz="half" idx="2"/>
          </p:nvPr>
        </p:nvSpPr>
        <p:spPr>
          <a:xfrm>
            <a:off x="0" y="1690866"/>
            <a:ext cx="4937760" cy="4023360"/>
          </a:xfrm>
        </p:spPr>
        <p:txBody>
          <a:bodyPr/>
          <a:lstStyle/>
          <a:p>
            <a:r>
              <a:rPr lang="en-US" sz="2400" dirty="0" smtClean="0"/>
              <a:t>- 8669 </a:t>
            </a:r>
            <a:r>
              <a:rPr lang="en-US" sz="2400" dirty="0"/>
              <a:t>space mean speed data points </a:t>
            </a:r>
            <a:r>
              <a:rPr lang="en-US" sz="2400" dirty="0" smtClean="0"/>
              <a:t>o segment 68859</a:t>
            </a:r>
          </a:p>
          <a:p>
            <a:r>
              <a:rPr lang="en-US" sz="2400" dirty="0" smtClean="0"/>
              <a:t>- 80% training and 20% testing</a:t>
            </a:r>
          </a:p>
          <a:p>
            <a:endParaRPr lang="en-US" dirty="0"/>
          </a:p>
        </p:txBody>
      </p:sp>
      <p:sp>
        <p:nvSpPr>
          <p:cNvPr id="5" name="Footer Placeholder 4"/>
          <p:cNvSpPr>
            <a:spLocks noGrp="1"/>
          </p:cNvSpPr>
          <p:nvPr>
            <p:ph type="ftr" sz="quarter" idx="11"/>
          </p:nvPr>
        </p:nvSpPr>
        <p:spPr/>
        <p:txBody>
          <a:bodyPr/>
          <a:lstStyle/>
          <a:p>
            <a:r>
              <a:rPr lang="en-US" sz="1200" dirty="0" smtClean="0"/>
              <a:t>Faculty of Computer Science and Computer Engineering, Ho Chi Minh City University of Technology, Vietnam</a:t>
            </a:r>
            <a:endParaRPr lang="en-US" sz="1200" dirty="0"/>
          </a:p>
        </p:txBody>
      </p:sp>
      <p:graphicFrame>
        <p:nvGraphicFramePr>
          <p:cNvPr id="4" name="Table 3"/>
          <p:cNvGraphicFramePr>
            <a:graphicFrameLocks noGrp="1"/>
          </p:cNvGraphicFramePr>
          <p:nvPr>
            <p:extLst>
              <p:ext uri="{D42A27DB-BD31-4B8C-83A1-F6EECF244321}">
                <p14:modId xmlns:p14="http://schemas.microsoft.com/office/powerpoint/2010/main" val="4170843260"/>
              </p:ext>
            </p:extLst>
          </p:nvPr>
        </p:nvGraphicFramePr>
        <p:xfrm>
          <a:off x="0" y="2867920"/>
          <a:ext cx="8508988" cy="3956990"/>
        </p:xfrm>
        <a:graphic>
          <a:graphicData uri="http://schemas.openxmlformats.org/drawingml/2006/table">
            <a:tbl>
              <a:tblPr firstRow="1" firstCol="1" bandRow="1">
                <a:tableStyleId>{5C22544A-7EE6-4342-B048-85BDC9FD1C3A}</a:tableStyleId>
              </a:tblPr>
              <a:tblGrid>
                <a:gridCol w="1415719"/>
                <a:gridCol w="1103967"/>
                <a:gridCol w="1333197"/>
                <a:gridCol w="1107636"/>
                <a:gridCol w="1107636"/>
                <a:gridCol w="1333197"/>
                <a:gridCol w="1107636"/>
              </a:tblGrid>
              <a:tr h="257728">
                <a:tc gridSpan="7">
                  <a:txBody>
                    <a:bodyPr/>
                    <a:lstStyle/>
                    <a:p>
                      <a:pPr marL="0" marR="0" indent="0" algn="ctr">
                        <a:spcBef>
                          <a:spcPts val="0"/>
                        </a:spcBef>
                        <a:spcAft>
                          <a:spcPts val="0"/>
                        </a:spcAft>
                      </a:pPr>
                      <a:r>
                        <a:rPr lang="en-US" sz="2400" dirty="0">
                          <a:effectLst/>
                        </a:rPr>
                        <a:t>LSTM</a:t>
                      </a:r>
                      <a:endParaRPr lang="en-US" sz="2400" dirty="0">
                        <a:effectLst/>
                        <a:latin typeface="Times New Roman" panose="02020603050405020304" pitchFamily="18" charset="0"/>
                        <a:ea typeface="SimSun" panose="02010600030101010101" pitchFamily="2" charset="-122"/>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7728">
                <a:tc>
                  <a:txBody>
                    <a:bodyPr/>
                    <a:lstStyle/>
                    <a:p>
                      <a:pPr marL="0" marR="0" indent="0" algn="just">
                        <a:spcBef>
                          <a:spcPts val="0"/>
                        </a:spcBef>
                        <a:spcAft>
                          <a:spcPts val="0"/>
                        </a:spcAft>
                      </a:pPr>
                      <a:r>
                        <a:rPr lang="en-US" sz="2400">
                          <a:effectLst/>
                        </a:rPr>
                        <a:t> </a:t>
                      </a:r>
                      <a:endParaRPr lang="en-US" sz="2400">
                        <a:effectLst/>
                        <a:latin typeface="Times New Roman" panose="02020603050405020304" pitchFamily="18" charset="0"/>
                        <a:ea typeface="SimSun" panose="02010600030101010101" pitchFamily="2" charset="-122"/>
                      </a:endParaRPr>
                    </a:p>
                  </a:txBody>
                  <a:tcPr marL="68580" marR="68580" marT="0" marB="0"/>
                </a:tc>
                <a:tc gridSpan="3">
                  <a:txBody>
                    <a:bodyPr/>
                    <a:lstStyle/>
                    <a:p>
                      <a:pPr marL="0" marR="0" indent="0" algn="ctr">
                        <a:spcBef>
                          <a:spcPts val="0"/>
                        </a:spcBef>
                        <a:spcAft>
                          <a:spcPts val="0"/>
                        </a:spcAft>
                      </a:pPr>
                      <a:r>
                        <a:rPr lang="en-US" sz="2400">
                          <a:effectLst/>
                        </a:rPr>
                        <a:t>Training</a:t>
                      </a:r>
                      <a:endParaRPr lang="en-US" sz="2400">
                        <a:effectLst/>
                        <a:latin typeface="Times New Roman" panose="02020603050405020304" pitchFamily="18" charset="0"/>
                        <a:ea typeface="SimSun" panose="02010600030101010101" pitchFamily="2" charset="-122"/>
                      </a:endParaRPr>
                    </a:p>
                  </a:txBody>
                  <a:tcPr marL="68580" marR="68580" marT="0" marB="0"/>
                </a:tc>
                <a:tc hMerge="1">
                  <a:txBody>
                    <a:bodyPr/>
                    <a:lstStyle/>
                    <a:p>
                      <a:endParaRPr lang="en-US"/>
                    </a:p>
                  </a:txBody>
                  <a:tcPr/>
                </a:tc>
                <a:tc hMerge="1">
                  <a:txBody>
                    <a:bodyPr/>
                    <a:lstStyle/>
                    <a:p>
                      <a:endParaRPr lang="en-US"/>
                    </a:p>
                  </a:txBody>
                  <a:tcPr/>
                </a:tc>
                <a:tc gridSpan="3">
                  <a:txBody>
                    <a:bodyPr/>
                    <a:lstStyle/>
                    <a:p>
                      <a:pPr marL="0" marR="0" indent="0" algn="ctr">
                        <a:spcBef>
                          <a:spcPts val="0"/>
                        </a:spcBef>
                        <a:spcAft>
                          <a:spcPts val="0"/>
                        </a:spcAft>
                      </a:pPr>
                      <a:r>
                        <a:rPr lang="en-US" sz="2400">
                          <a:effectLst/>
                        </a:rPr>
                        <a:t>Validation</a:t>
                      </a:r>
                      <a:endParaRPr lang="en-US" sz="2400">
                        <a:effectLst/>
                        <a:latin typeface="Times New Roman" panose="02020603050405020304" pitchFamily="18" charset="0"/>
                        <a:ea typeface="SimSun" panose="02010600030101010101" pitchFamily="2" charset="-122"/>
                      </a:endParaRPr>
                    </a:p>
                  </a:txBody>
                  <a:tcPr marL="68580" marR="68580" marT="0" marB="0"/>
                </a:tc>
                <a:tc hMerge="1">
                  <a:txBody>
                    <a:bodyPr/>
                    <a:lstStyle/>
                    <a:p>
                      <a:endParaRPr lang="en-US"/>
                    </a:p>
                  </a:txBody>
                  <a:tcPr/>
                </a:tc>
                <a:tc hMerge="1">
                  <a:txBody>
                    <a:bodyPr/>
                    <a:lstStyle/>
                    <a:p>
                      <a:endParaRPr lang="en-US"/>
                    </a:p>
                  </a:txBody>
                  <a:tcPr/>
                </a:tc>
              </a:tr>
              <a:tr h="515455">
                <a:tc>
                  <a:txBody>
                    <a:bodyPr/>
                    <a:lstStyle/>
                    <a:p>
                      <a:pPr marL="0" marR="0" indent="0" algn="just">
                        <a:spcBef>
                          <a:spcPts val="0"/>
                        </a:spcBef>
                        <a:spcAft>
                          <a:spcPts val="0"/>
                        </a:spcAft>
                      </a:pPr>
                      <a:r>
                        <a:rPr lang="en-US" sz="2400">
                          <a:effectLst/>
                        </a:rPr>
                        <a:t> </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Seq</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Frame</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Day</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Seq</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Frame</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Day</a:t>
                      </a:r>
                      <a:endParaRPr lang="en-US" sz="2400">
                        <a:effectLst/>
                        <a:latin typeface="Times New Roman" panose="02020603050405020304" pitchFamily="18" charset="0"/>
                        <a:ea typeface="SimSun" panose="02010600030101010101" pitchFamily="2" charset="-122"/>
                      </a:endParaRPr>
                    </a:p>
                  </a:txBody>
                  <a:tcPr marL="68580" marR="68580" marT="0" marB="0"/>
                </a:tc>
              </a:tr>
              <a:tr h="257728">
                <a:tc>
                  <a:txBody>
                    <a:bodyPr/>
                    <a:lstStyle/>
                    <a:p>
                      <a:pPr marL="0" marR="0" indent="0" algn="ctr">
                        <a:spcBef>
                          <a:spcPts val="0"/>
                        </a:spcBef>
                        <a:spcAft>
                          <a:spcPts val="0"/>
                        </a:spcAft>
                      </a:pPr>
                      <a:r>
                        <a:rPr lang="en-US" sz="2400">
                          <a:effectLst/>
                        </a:rPr>
                        <a:t>RMSE</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a:effectLst/>
                        </a:rPr>
                        <a:t>6.5</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a:effectLst/>
                        </a:rPr>
                        <a:t>6.5</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a:effectLst/>
                        </a:rPr>
                        <a:t>6.5</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a:effectLst/>
                        </a:rPr>
                        <a:t>5.8</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a:effectLst/>
                        </a:rPr>
                        <a:t>5.8</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dirty="0">
                          <a:effectLst/>
                        </a:rPr>
                        <a:t>5.8</a:t>
                      </a:r>
                      <a:endParaRPr lang="en-US" sz="2400" dirty="0">
                        <a:effectLst/>
                        <a:latin typeface="Times New Roman" panose="02020603050405020304" pitchFamily="18" charset="0"/>
                        <a:ea typeface="SimSun" panose="02010600030101010101" pitchFamily="2" charset="-122"/>
                      </a:endParaRPr>
                    </a:p>
                  </a:txBody>
                  <a:tcPr marL="68580" marR="68580" marT="0" marB="0"/>
                </a:tc>
              </a:tr>
              <a:tr h="257728">
                <a:tc>
                  <a:txBody>
                    <a:bodyPr/>
                    <a:lstStyle/>
                    <a:p>
                      <a:pPr marL="0" marR="0" indent="0" algn="ctr">
                        <a:spcBef>
                          <a:spcPts val="0"/>
                        </a:spcBef>
                        <a:spcAft>
                          <a:spcPts val="0"/>
                        </a:spcAft>
                      </a:pPr>
                      <a:r>
                        <a:rPr lang="en-US" sz="2400">
                          <a:effectLst/>
                        </a:rPr>
                        <a:t>MAPE</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a:effectLst/>
                        </a:rPr>
                        <a:t>13.7</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a:effectLst/>
                        </a:rPr>
                        <a:t>13.7</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a:effectLst/>
                        </a:rPr>
                        <a:t>13.6</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a:effectLst/>
                        </a:rPr>
                        <a:t>15.4</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a:effectLst/>
                        </a:rPr>
                        <a:t>15.4</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a:effectLst/>
                        </a:rPr>
                        <a:t>15.2</a:t>
                      </a:r>
                      <a:endParaRPr lang="en-US" sz="2400">
                        <a:effectLst/>
                        <a:latin typeface="Times New Roman" panose="02020603050405020304" pitchFamily="18" charset="0"/>
                        <a:ea typeface="SimSun" panose="02010600030101010101" pitchFamily="2" charset="-122"/>
                      </a:endParaRPr>
                    </a:p>
                  </a:txBody>
                  <a:tcPr marL="68580" marR="68580" marT="0" marB="0"/>
                </a:tc>
              </a:tr>
              <a:tr h="257728">
                <a:tc gridSpan="7">
                  <a:txBody>
                    <a:bodyPr/>
                    <a:lstStyle/>
                    <a:p>
                      <a:pPr marL="0" marR="0" indent="0" algn="ctr">
                        <a:spcBef>
                          <a:spcPts val="0"/>
                        </a:spcBef>
                        <a:spcAft>
                          <a:spcPts val="0"/>
                        </a:spcAft>
                      </a:pPr>
                      <a:r>
                        <a:rPr lang="en-US" sz="2400" dirty="0">
                          <a:effectLst/>
                        </a:rPr>
                        <a:t>ANN</a:t>
                      </a:r>
                      <a:endParaRPr lang="en-US" sz="2400" dirty="0">
                        <a:effectLst/>
                        <a:latin typeface="Times New Roman" panose="02020603050405020304" pitchFamily="18" charset="0"/>
                        <a:ea typeface="SimSun" panose="02010600030101010101" pitchFamily="2" charset="-122"/>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7728">
                <a:tc>
                  <a:txBody>
                    <a:bodyPr/>
                    <a:lstStyle/>
                    <a:p>
                      <a:pPr marL="0" marR="0" indent="0" algn="ctr">
                        <a:spcBef>
                          <a:spcPts val="0"/>
                        </a:spcBef>
                        <a:spcAft>
                          <a:spcPts val="0"/>
                        </a:spcAft>
                      </a:pPr>
                      <a:r>
                        <a:rPr lang="en-US" sz="2400">
                          <a:effectLst/>
                        </a:rPr>
                        <a:t> </a:t>
                      </a:r>
                      <a:endParaRPr lang="en-US" sz="2400">
                        <a:effectLst/>
                        <a:latin typeface="Times New Roman" panose="02020603050405020304" pitchFamily="18" charset="0"/>
                        <a:ea typeface="SimSun" panose="02010600030101010101" pitchFamily="2" charset="-122"/>
                      </a:endParaRPr>
                    </a:p>
                  </a:txBody>
                  <a:tcPr marL="68580" marR="68580" marT="0" marB="0"/>
                </a:tc>
                <a:tc gridSpan="3">
                  <a:txBody>
                    <a:bodyPr/>
                    <a:lstStyle/>
                    <a:p>
                      <a:pPr marL="0" marR="0" indent="0" algn="ctr">
                        <a:spcBef>
                          <a:spcPts val="0"/>
                        </a:spcBef>
                        <a:spcAft>
                          <a:spcPts val="0"/>
                        </a:spcAft>
                      </a:pPr>
                      <a:r>
                        <a:rPr lang="en-US" sz="2400">
                          <a:effectLst/>
                        </a:rPr>
                        <a:t>Training </a:t>
                      </a:r>
                      <a:endParaRPr lang="en-US" sz="2400">
                        <a:effectLst/>
                        <a:latin typeface="Times New Roman" panose="02020603050405020304" pitchFamily="18" charset="0"/>
                        <a:ea typeface="SimSun" panose="02010600030101010101" pitchFamily="2" charset="-122"/>
                      </a:endParaRPr>
                    </a:p>
                  </a:txBody>
                  <a:tcPr marL="68580" marR="68580" marT="0" marB="0"/>
                </a:tc>
                <a:tc hMerge="1">
                  <a:txBody>
                    <a:bodyPr/>
                    <a:lstStyle/>
                    <a:p>
                      <a:endParaRPr lang="en-US"/>
                    </a:p>
                  </a:txBody>
                  <a:tcPr/>
                </a:tc>
                <a:tc hMerge="1">
                  <a:txBody>
                    <a:bodyPr/>
                    <a:lstStyle/>
                    <a:p>
                      <a:endParaRPr lang="en-US"/>
                    </a:p>
                  </a:txBody>
                  <a:tcPr/>
                </a:tc>
                <a:tc gridSpan="3">
                  <a:txBody>
                    <a:bodyPr/>
                    <a:lstStyle/>
                    <a:p>
                      <a:pPr marL="0" marR="0" indent="0" algn="ctr">
                        <a:spcBef>
                          <a:spcPts val="0"/>
                        </a:spcBef>
                        <a:spcAft>
                          <a:spcPts val="0"/>
                        </a:spcAft>
                      </a:pPr>
                      <a:r>
                        <a:rPr lang="en-US" sz="2400">
                          <a:effectLst/>
                        </a:rPr>
                        <a:t>Validation</a:t>
                      </a:r>
                      <a:endParaRPr lang="en-US" sz="2400">
                        <a:effectLst/>
                        <a:latin typeface="Times New Roman" panose="02020603050405020304" pitchFamily="18" charset="0"/>
                        <a:ea typeface="SimSun" panose="02010600030101010101" pitchFamily="2" charset="-122"/>
                      </a:endParaRPr>
                    </a:p>
                  </a:txBody>
                  <a:tcPr marL="68580" marR="68580" marT="0" marB="0"/>
                </a:tc>
                <a:tc hMerge="1">
                  <a:txBody>
                    <a:bodyPr/>
                    <a:lstStyle/>
                    <a:p>
                      <a:endParaRPr lang="en-US"/>
                    </a:p>
                  </a:txBody>
                  <a:tcPr/>
                </a:tc>
                <a:tc hMerge="1">
                  <a:txBody>
                    <a:bodyPr/>
                    <a:lstStyle/>
                    <a:p>
                      <a:endParaRPr lang="en-US"/>
                    </a:p>
                  </a:txBody>
                  <a:tcPr/>
                </a:tc>
              </a:tr>
              <a:tr h="515455">
                <a:tc>
                  <a:txBody>
                    <a:bodyPr/>
                    <a:lstStyle/>
                    <a:p>
                      <a:pPr marL="0" marR="0" indent="0" algn="ctr">
                        <a:spcBef>
                          <a:spcPts val="0"/>
                        </a:spcBef>
                        <a:spcAft>
                          <a:spcPts val="0"/>
                        </a:spcAft>
                      </a:pPr>
                      <a:r>
                        <a:rPr lang="en-US" sz="2400">
                          <a:effectLst/>
                        </a:rPr>
                        <a:t> </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Seg </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Frame </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Day </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Seg </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Frame </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Day </a:t>
                      </a:r>
                      <a:endParaRPr lang="en-US" sz="2400">
                        <a:effectLst/>
                        <a:latin typeface="Times New Roman" panose="02020603050405020304" pitchFamily="18" charset="0"/>
                        <a:ea typeface="SimSun" panose="02010600030101010101" pitchFamily="2" charset="-122"/>
                      </a:endParaRPr>
                    </a:p>
                  </a:txBody>
                  <a:tcPr marL="68580" marR="68580" marT="0" marB="0"/>
                </a:tc>
              </a:tr>
              <a:tr h="257728">
                <a:tc>
                  <a:txBody>
                    <a:bodyPr/>
                    <a:lstStyle/>
                    <a:p>
                      <a:pPr marL="0" marR="0" indent="0" algn="ctr">
                        <a:spcBef>
                          <a:spcPts val="0"/>
                        </a:spcBef>
                        <a:spcAft>
                          <a:spcPts val="0"/>
                        </a:spcAft>
                      </a:pPr>
                      <a:r>
                        <a:rPr lang="en-US" sz="2400">
                          <a:effectLst/>
                        </a:rPr>
                        <a:t>RMSE</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5.8</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5.8</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5.8</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6.5</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6.5</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6.5</a:t>
                      </a:r>
                      <a:endParaRPr lang="en-US" sz="2400">
                        <a:effectLst/>
                        <a:latin typeface="Times New Roman" panose="02020603050405020304" pitchFamily="18" charset="0"/>
                        <a:ea typeface="SimSun" panose="02010600030101010101" pitchFamily="2" charset="-122"/>
                      </a:endParaRPr>
                    </a:p>
                  </a:txBody>
                  <a:tcPr marL="68580" marR="68580" marT="0" marB="0"/>
                </a:tc>
              </a:tr>
              <a:tr h="257728">
                <a:tc>
                  <a:txBody>
                    <a:bodyPr/>
                    <a:lstStyle/>
                    <a:p>
                      <a:pPr marL="0" marR="0" indent="0" algn="ctr">
                        <a:spcBef>
                          <a:spcPts val="0"/>
                        </a:spcBef>
                        <a:spcAft>
                          <a:spcPts val="0"/>
                        </a:spcAft>
                      </a:pPr>
                      <a:r>
                        <a:rPr lang="en-US" sz="2400">
                          <a:effectLst/>
                        </a:rPr>
                        <a:t>MAPE</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13.8</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13.8</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dirty="0">
                          <a:effectLst/>
                        </a:rPr>
                        <a:t>13.9</a:t>
                      </a:r>
                      <a:endParaRPr lang="en-US" sz="24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15.9</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15.9</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dirty="0">
                          <a:effectLst/>
                        </a:rPr>
                        <a:t>16.1</a:t>
                      </a:r>
                      <a:endParaRPr lang="en-US" sz="2400" dirty="0">
                        <a:effectLst/>
                        <a:latin typeface="Times New Roman" panose="02020603050405020304" pitchFamily="18" charset="0"/>
                        <a:ea typeface="SimSun" panose="02010600030101010101" pitchFamily="2" charset="-122"/>
                      </a:endParaRPr>
                    </a:p>
                  </a:txBody>
                  <a:tcPr marL="68580" marR="68580" marT="0" marB="0"/>
                </a:tc>
              </a:tr>
            </a:tbl>
          </a:graphicData>
        </a:graphic>
      </p:graphicFrame>
    </p:spTree>
    <p:extLst>
      <p:ext uri="{BB962C8B-B14F-4D97-AF65-F5344CB8AC3E}">
        <p14:creationId xmlns:p14="http://schemas.microsoft.com/office/powerpoint/2010/main" val="26657731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97280" y="0"/>
            <a:ext cx="10058400" cy="644422"/>
          </a:xfrm>
        </p:spPr>
        <p:txBody>
          <a:bodyPr>
            <a:normAutofit fontScale="90000"/>
          </a:bodyPr>
          <a:lstStyle/>
          <a:p>
            <a:r>
              <a:rPr lang="en-US" dirty="0" smtClean="0"/>
              <a:t>The evaluation </a:t>
            </a:r>
            <a:endParaRPr lang="en-US" dirty="0"/>
          </a:p>
        </p:txBody>
      </p:sp>
      <p:sp>
        <p:nvSpPr>
          <p:cNvPr id="5" name="Footer Placeholder 4"/>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pic>
        <p:nvPicPr>
          <p:cNvPr id="102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4422"/>
            <a:ext cx="12192000" cy="621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H="1">
            <a:off x="3075709" y="1729047"/>
            <a:ext cx="1175742" cy="8478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2959330" y="2443942"/>
            <a:ext cx="149629" cy="698269"/>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2959330" y="1729047"/>
            <a:ext cx="1292121" cy="4781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51451" y="1492320"/>
            <a:ext cx="1846468" cy="369332"/>
          </a:xfrm>
          <a:prstGeom prst="rect">
            <a:avLst/>
          </a:prstGeom>
          <a:noFill/>
        </p:spPr>
        <p:txBody>
          <a:bodyPr wrap="none" rtlCol="0">
            <a:spAutoFit/>
          </a:bodyPr>
          <a:lstStyle/>
          <a:p>
            <a:r>
              <a:rPr lang="en-US" dirty="0" smtClean="0"/>
              <a:t>The </a:t>
            </a:r>
            <a:r>
              <a:rPr lang="en-US" smtClean="0"/>
              <a:t>shift problem</a:t>
            </a:r>
            <a:endParaRPr lang="en-US" dirty="0"/>
          </a:p>
        </p:txBody>
      </p:sp>
    </p:spTree>
    <p:extLst>
      <p:ext uri="{BB962C8B-B14F-4D97-AF65-F5344CB8AC3E}">
        <p14:creationId xmlns:p14="http://schemas.microsoft.com/office/powerpoint/2010/main" val="2319352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sz="2400" dirty="0" smtClean="0"/>
              <a:t>- In </a:t>
            </a:r>
            <a:r>
              <a:rPr lang="en-US" sz="2400" dirty="0"/>
              <a:t>this paper a multiple type dataset was developed through statistically for feeding LSTM model to improving the prediction result in advance, a model-based technique is proposed to predict the expected the next space mean speed which happens according to some feature and previous steps. The study also compares among results and conducts the features which affect the prediction model directly. The results obtained from the overall study are promising to be able to implement an APTS to forecast the space mean speed in urban traffic system which is important criterion in modern city</a:t>
            </a:r>
            <a:r>
              <a:rPr lang="en-US" sz="2400" dirty="0" smtClean="0"/>
              <a:t>.</a:t>
            </a:r>
          </a:p>
          <a:p>
            <a:r>
              <a:rPr lang="en-US" sz="2400" dirty="0"/>
              <a:t>- However, there are also many things to discuss to improve the prediction accuracy in the experiment. Some problem will be remind </a:t>
            </a:r>
            <a:r>
              <a:rPr lang="en-US" sz="2400" dirty="0" smtClean="0"/>
              <a:t>as: the </a:t>
            </a:r>
            <a:r>
              <a:rPr lang="en-US" sz="2400" dirty="0"/>
              <a:t>relation of adjacent roads which are surrounding the segment affect the model and so on.</a:t>
            </a:r>
            <a:endParaRPr lang="en-US" sz="2400" dirty="0" smtClean="0"/>
          </a:p>
          <a:p>
            <a:endParaRPr lang="en-US" sz="2400" dirty="0"/>
          </a:p>
        </p:txBody>
      </p:sp>
      <p:sp>
        <p:nvSpPr>
          <p:cNvPr id="5" name="Footer Placeholder 4"/>
          <p:cNvSpPr>
            <a:spLocks noGrp="1"/>
          </p:cNvSpPr>
          <p:nvPr>
            <p:ph type="ftr" sz="quarter" idx="11"/>
          </p:nvPr>
        </p:nvSpPr>
        <p:spPr>
          <a:xfrm>
            <a:off x="2139042" y="6410987"/>
            <a:ext cx="7974875" cy="365125"/>
          </a:xfrm>
        </p:spPr>
        <p:txBody>
          <a:bodyPr/>
          <a:lstStyle/>
          <a:p>
            <a:r>
              <a:rPr lang="en-US" sz="1200" dirty="0" smtClean="0"/>
              <a:t>Faculty of Computer Science and Computer Engineering, Ho Chi Minh City University of Technology, Vietnam</a:t>
            </a:r>
            <a:endParaRPr lang="en-US" sz="1200" dirty="0"/>
          </a:p>
        </p:txBody>
      </p:sp>
    </p:spTree>
    <p:extLst>
      <p:ext uri="{BB962C8B-B14F-4D97-AF65-F5344CB8AC3E}">
        <p14:creationId xmlns:p14="http://schemas.microsoft.com/office/powerpoint/2010/main" val="11890362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Goal</a:t>
            </a:r>
          </a:p>
          <a:p>
            <a:r>
              <a:rPr lang="en-US" dirty="0" smtClean="0"/>
              <a:t>Methodology</a:t>
            </a:r>
          </a:p>
          <a:p>
            <a:r>
              <a:rPr lang="en-US" dirty="0" smtClean="0"/>
              <a:t>Experiments</a:t>
            </a:r>
          </a:p>
          <a:p>
            <a:r>
              <a:rPr lang="en-US" dirty="0" smtClean="0"/>
              <a:t>Conclusion</a:t>
            </a:r>
            <a:endParaRPr lang="en-US" dirty="0"/>
          </a:p>
        </p:txBody>
      </p:sp>
      <p:sp>
        <p:nvSpPr>
          <p:cNvPr id="5" name="Footer Placeholder 4"/>
          <p:cNvSpPr>
            <a:spLocks noGrp="1"/>
          </p:cNvSpPr>
          <p:nvPr>
            <p:ph type="ftr" sz="quarter" idx="11"/>
          </p:nvPr>
        </p:nvSpPr>
        <p:spPr>
          <a:xfrm>
            <a:off x="2139042" y="6410987"/>
            <a:ext cx="7974875" cy="365125"/>
          </a:xfrm>
        </p:spPr>
        <p:txBody>
          <a:bodyPr/>
          <a:lstStyle/>
          <a:p>
            <a:r>
              <a:rPr lang="en-US" sz="1200" dirty="0" smtClean="0"/>
              <a:t>Faculty of Computer Science and Computer Engineering, Ho Chi Minh City University of Technology, Vietnam</a:t>
            </a:r>
            <a:endParaRPr lang="en-US" sz="1200" dirty="0"/>
          </a:p>
        </p:txBody>
      </p:sp>
    </p:spTree>
    <p:extLst>
      <p:ext uri="{BB962C8B-B14F-4D97-AF65-F5344CB8AC3E}">
        <p14:creationId xmlns:p14="http://schemas.microsoft.com/office/powerpoint/2010/main" val="35993202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Works</a:t>
            </a:r>
            <a:endParaRPr lang="en-US" dirty="0"/>
          </a:p>
        </p:txBody>
      </p:sp>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1737360"/>
            <a:ext cx="10058399" cy="4608800"/>
          </a:xfrm>
        </p:spPr>
      </p:pic>
    </p:spTree>
    <p:extLst>
      <p:ext uri="{BB962C8B-B14F-4D97-AF65-F5344CB8AC3E}">
        <p14:creationId xmlns:p14="http://schemas.microsoft.com/office/powerpoint/2010/main" val="32625880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pic>
        <p:nvPicPr>
          <p:cNvPr id="5" name="Content Placeholder 4"/>
          <p:cNvPicPr>
            <a:picLocks noGrp="1"/>
          </p:cNvPicPr>
          <p:nvPr>
            <p:ph idx="1"/>
          </p:nvPr>
        </p:nvPicPr>
        <p:blipFill>
          <a:blip r:embed="rId3" cstate="print">
            <a:extLst>
              <a:ext uri="{28A0092B-C50C-407E-A947-70E740481C1C}">
                <a14:useLocalDpi xmlns:a14="http://schemas.microsoft.com/office/drawing/2010/main" val="0"/>
              </a:ext>
            </a:extLst>
          </a:blip>
          <a:srcRect t="13789"/>
          <a:stretch>
            <a:fillRect/>
          </a:stretch>
        </p:blipFill>
        <p:spPr bwMode="auto">
          <a:xfrm>
            <a:off x="1756914" y="2203578"/>
            <a:ext cx="8739132" cy="3789988"/>
          </a:xfrm>
          <a:prstGeom prst="rect">
            <a:avLst/>
          </a:prstGeom>
          <a:noFill/>
        </p:spPr>
      </p:pic>
    </p:spTree>
    <p:extLst>
      <p:ext uri="{BB962C8B-B14F-4D97-AF65-F5344CB8AC3E}">
        <p14:creationId xmlns:p14="http://schemas.microsoft.com/office/powerpoint/2010/main" val="14318347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problems</a:t>
            </a:r>
            <a:endParaRPr lang="en-US" dirty="0"/>
          </a:p>
        </p:txBody>
      </p:sp>
      <p:sp>
        <p:nvSpPr>
          <p:cNvPr id="3" name="Content Placeholder 2"/>
          <p:cNvSpPr>
            <a:spLocks noGrp="1"/>
          </p:cNvSpPr>
          <p:nvPr>
            <p:ph idx="1"/>
          </p:nvPr>
        </p:nvSpPr>
        <p:spPr/>
        <p:txBody>
          <a:bodyPr/>
          <a:lstStyle/>
          <a:p>
            <a:r>
              <a:rPr lang="en-US" dirty="0" smtClean="0"/>
              <a:t>How long is the frame T</a:t>
            </a:r>
          </a:p>
          <a:p>
            <a:r>
              <a:rPr lang="en-US" dirty="0" smtClean="0"/>
              <a:t>The impacts of length of segment</a:t>
            </a:r>
          </a:p>
          <a:p>
            <a:r>
              <a:rPr lang="en-US" dirty="0" smtClean="0"/>
              <a:t>Why does the prediction line shift on actual line</a:t>
            </a:r>
          </a:p>
          <a:p>
            <a:r>
              <a:rPr lang="en-US" dirty="0" smtClean="0"/>
              <a:t>How do we analysis the data, after that find out the model which is adaptive the data</a:t>
            </a:r>
          </a:p>
          <a:p>
            <a:r>
              <a:rPr lang="en-US" dirty="0" smtClean="0"/>
              <a:t>How do the adjacent segments affect the result of speed prediction on segment</a:t>
            </a:r>
          </a:p>
          <a:p>
            <a:r>
              <a:rPr lang="en-US" dirty="0" smtClean="0"/>
              <a:t>How can we extract the spatial feature of adjacent segments</a:t>
            </a:r>
          </a:p>
          <a:p>
            <a:r>
              <a:rPr lang="en-US" dirty="0" smtClean="0"/>
              <a:t>How do we prediction for entire the urban segment network</a:t>
            </a:r>
            <a:endParaRPr lang="en-US" dirty="0"/>
          </a:p>
        </p:txBody>
      </p:sp>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Tree>
    <p:extLst>
      <p:ext uri="{BB962C8B-B14F-4D97-AF65-F5344CB8AC3E}">
        <p14:creationId xmlns:p14="http://schemas.microsoft.com/office/powerpoint/2010/main" val="1415896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Development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79" y="1737361"/>
                <a:ext cx="10634937" cy="4601446"/>
              </a:xfrm>
            </p:spPr>
            <p:txBody>
              <a:bodyPr>
                <a:noAutofit/>
              </a:bodyPr>
              <a:lstStyle/>
              <a:p>
                <a:r>
                  <a:rPr lang="en-US" sz="2400" dirty="0" smtClean="0"/>
                  <a:t>S = {s</a:t>
                </a:r>
                <a:r>
                  <a:rPr lang="en-US" sz="2400" baseline="-25000" dirty="0" smtClean="0"/>
                  <a:t>1</a:t>
                </a:r>
                <a:r>
                  <a:rPr lang="en-US" sz="2400" dirty="0" smtClean="0"/>
                  <a:t>, ….. , </a:t>
                </a:r>
                <a:r>
                  <a:rPr lang="en-US" sz="2400" dirty="0" err="1" smtClean="0"/>
                  <a:t>s</a:t>
                </a:r>
                <a:r>
                  <a:rPr lang="en-US" sz="2400" baseline="-25000" dirty="0" err="1" smtClean="0"/>
                  <a:t>n</a:t>
                </a:r>
                <a:r>
                  <a:rPr lang="en-US" sz="2400" dirty="0" smtClean="0"/>
                  <a:t>}: set of segments</a:t>
                </a:r>
              </a:p>
              <a:p>
                <a:r>
                  <a:rPr lang="en-US" sz="2400" dirty="0" err="1" smtClean="0"/>
                  <a:t>S</a:t>
                </a:r>
                <a:r>
                  <a:rPr lang="en-US" sz="2400" baseline="-25000" dirty="0" err="1" smtClean="0"/>
                  <a:t>k</a:t>
                </a:r>
                <a:r>
                  <a:rPr lang="en-US" sz="2400" dirty="0" smtClean="0"/>
                  <a:t> = {</a:t>
                </a:r>
                <a:r>
                  <a:rPr lang="en-US" sz="2400" dirty="0" err="1" smtClean="0"/>
                  <a:t>s</a:t>
                </a:r>
                <a:r>
                  <a:rPr lang="en-US" sz="2400" baseline="-25000" dirty="0" err="1" smtClean="0"/>
                  <a:t>k</a:t>
                </a:r>
                <a:r>
                  <a:rPr lang="en-US" sz="2400" dirty="0" smtClean="0"/>
                  <a:t> , s</a:t>
                </a:r>
                <a:r>
                  <a:rPr lang="en-US" sz="2400" baseline="-25000" dirty="0" smtClean="0"/>
                  <a:t>k+1</a:t>
                </a:r>
                <a:r>
                  <a:rPr lang="en-US" sz="2400" dirty="0" smtClean="0"/>
                  <a:t> , …. , </a:t>
                </a:r>
                <a:r>
                  <a:rPr lang="en-US" sz="2400" dirty="0" err="1" smtClean="0"/>
                  <a:t>s</a:t>
                </a:r>
                <a:r>
                  <a:rPr lang="en-US" sz="2400" baseline="-25000" dirty="0" err="1" smtClean="0"/>
                  <a:t>k+j</a:t>
                </a:r>
                <a:r>
                  <a:rPr lang="en-US" sz="2400" dirty="0" smtClean="0"/>
                  <a:t>}: set of adjacent segments ( </a:t>
                </a:r>
                <a:r>
                  <a:rPr lang="en-US" sz="2400" dirty="0" err="1" smtClean="0"/>
                  <a:t>S</a:t>
                </a:r>
                <a:r>
                  <a:rPr lang="en-US" sz="2400" baseline="-25000" dirty="0" err="1" smtClean="0"/>
                  <a:t>k</a:t>
                </a:r>
                <a:r>
                  <a:rPr lang="en-US" sz="2400" baseline="-25000" dirty="0" smtClean="0"/>
                  <a:t> </a:t>
                </a:r>
                <a:r>
                  <a:rPr lang="en-US" sz="2400" dirty="0" smtClean="0"/>
                  <a:t> is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S</m:t>
                    </m:r>
                  </m:oMath>
                </a14:m>
                <a:r>
                  <a:rPr lang="en-US" sz="2400" dirty="0" smtClean="0"/>
                  <a:t> )</a:t>
                </a:r>
              </a:p>
              <a:p>
                <a:r>
                  <a:rPr lang="en-US" sz="2400" dirty="0" smtClean="0"/>
                  <a:t>V</a:t>
                </a:r>
                <a:r>
                  <a:rPr lang="en-US" sz="2400" baseline="-25000" dirty="0" smtClean="0"/>
                  <a:t>S</a:t>
                </a:r>
                <a:r>
                  <a:rPr lang="en-US" sz="2400" dirty="0" smtClean="0"/>
                  <a:t> = {v</a:t>
                </a:r>
                <a:r>
                  <a:rPr lang="en-US" sz="2400" baseline="-25000" dirty="0" smtClean="0"/>
                  <a:t>1</a:t>
                </a:r>
                <a:r>
                  <a:rPr lang="en-US" sz="2400" dirty="0" smtClean="0"/>
                  <a:t> , v</a:t>
                </a:r>
                <a:r>
                  <a:rPr lang="en-US" sz="2400" baseline="-25000" dirty="0" smtClean="0"/>
                  <a:t>2 </a:t>
                </a:r>
                <a:r>
                  <a:rPr lang="en-US" sz="2400" dirty="0"/>
                  <a:t> </a:t>
                </a:r>
                <a:r>
                  <a:rPr lang="en-US" sz="2400" dirty="0" smtClean="0"/>
                  <a:t>, … , </a:t>
                </a:r>
                <a:r>
                  <a:rPr lang="en-US" sz="2400" dirty="0" err="1" smtClean="0"/>
                  <a:t>v</a:t>
                </a:r>
                <a:r>
                  <a:rPr lang="en-US" sz="2400" baseline="-25000" dirty="0" err="1" smtClean="0"/>
                  <a:t>n</a:t>
                </a:r>
                <a:r>
                  <a:rPr lang="en-US" sz="2400" dirty="0" smtClean="0"/>
                  <a:t>} is state of speeds which is corresponding S</a:t>
                </a:r>
              </a:p>
              <a:p>
                <a:r>
                  <a:rPr lang="en-US" sz="2400" dirty="0" err="1" smtClean="0"/>
                  <a:t>V</a:t>
                </a:r>
                <a:r>
                  <a:rPr lang="en-US" sz="2400" baseline="-25000" dirty="0" err="1"/>
                  <a:t>k</a:t>
                </a:r>
                <a:r>
                  <a:rPr lang="en-US" sz="2400" dirty="0" smtClean="0"/>
                  <a:t>(t) = {</a:t>
                </a:r>
                <a:r>
                  <a:rPr lang="en-US" sz="2400" dirty="0" err="1" smtClean="0"/>
                  <a:t>v</a:t>
                </a:r>
                <a:r>
                  <a:rPr lang="en-US" sz="2400" baseline="-25000" dirty="0" err="1"/>
                  <a:t>k</a:t>
                </a:r>
                <a:r>
                  <a:rPr lang="en-US" sz="2400" dirty="0" smtClean="0"/>
                  <a:t>(t) </a:t>
                </a:r>
                <a:r>
                  <a:rPr lang="en-US" sz="2400" dirty="0"/>
                  <a:t>, </a:t>
                </a:r>
                <a:r>
                  <a:rPr lang="en-US" sz="2400" dirty="0" smtClean="0"/>
                  <a:t>v</a:t>
                </a:r>
                <a:r>
                  <a:rPr lang="en-US" sz="2400" baseline="-25000" dirty="0" smtClean="0"/>
                  <a:t>k+1</a:t>
                </a:r>
                <a:r>
                  <a:rPr lang="en-US" sz="2400" dirty="0" smtClean="0"/>
                  <a:t>(t)</a:t>
                </a:r>
                <a:r>
                  <a:rPr lang="en-US" sz="2400" baseline="-25000" dirty="0" smtClean="0"/>
                  <a:t> </a:t>
                </a:r>
                <a:r>
                  <a:rPr lang="en-US" sz="2400" dirty="0" smtClean="0"/>
                  <a:t> </a:t>
                </a:r>
                <a:r>
                  <a:rPr lang="en-US" sz="2400" dirty="0"/>
                  <a:t>, … , </a:t>
                </a:r>
                <a:r>
                  <a:rPr lang="en-US" sz="2400" dirty="0" err="1" smtClean="0"/>
                  <a:t>v</a:t>
                </a:r>
                <a:r>
                  <a:rPr lang="en-US" sz="2400" baseline="-25000" dirty="0" err="1" smtClean="0"/>
                  <a:t>k+j</a:t>
                </a:r>
                <a:r>
                  <a:rPr lang="en-US" sz="2400" dirty="0" smtClean="0"/>
                  <a:t>(t)} is state of segments which is corresponding </a:t>
                </a:r>
                <a:r>
                  <a:rPr lang="en-US" sz="2400" dirty="0" err="1" smtClean="0"/>
                  <a:t>S</a:t>
                </a:r>
                <a:r>
                  <a:rPr lang="en-US" sz="2400" baseline="-25000" dirty="0" err="1" smtClean="0"/>
                  <a:t>k</a:t>
                </a:r>
                <a:r>
                  <a:rPr lang="en-US" sz="2400" dirty="0" smtClean="0"/>
                  <a:t> and t</a:t>
                </a:r>
              </a:p>
              <a:p>
                <a:r>
                  <a:rPr lang="en-US" sz="2400" b="1" dirty="0" smtClean="0"/>
                  <a:t>Network Model</a:t>
                </a:r>
                <a:r>
                  <a:rPr lang="en-US" sz="2400" dirty="0" smtClean="0"/>
                  <a:t>:</a:t>
                </a:r>
              </a:p>
              <a:p>
                <a:r>
                  <a:rPr lang="en-US" sz="2400" dirty="0" smtClean="0"/>
                  <a:t>- Input</a:t>
                </a:r>
                <a:r>
                  <a:rPr lang="en-US" sz="2400" dirty="0"/>
                  <a:t>: [</a:t>
                </a:r>
                <a:r>
                  <a:rPr lang="en-US" sz="2400" dirty="0" err="1"/>
                  <a:t>v</a:t>
                </a:r>
                <a:r>
                  <a:rPr lang="en-US" sz="2400" baseline="-25000" dirty="0" err="1"/>
                  <a:t>k</a:t>
                </a:r>
                <a:r>
                  <a:rPr lang="en-US" sz="2400" dirty="0"/>
                  <a:t>(t) , v</a:t>
                </a:r>
                <a:r>
                  <a:rPr lang="en-US" sz="2400" baseline="-25000" dirty="0"/>
                  <a:t>k+1</a:t>
                </a:r>
                <a:r>
                  <a:rPr lang="en-US" sz="2400" dirty="0"/>
                  <a:t>(t)</a:t>
                </a:r>
                <a:r>
                  <a:rPr lang="en-US" sz="2400" baseline="-25000" dirty="0"/>
                  <a:t> </a:t>
                </a:r>
                <a:r>
                  <a:rPr lang="en-US" sz="2400" dirty="0"/>
                  <a:t> , … , </a:t>
                </a:r>
                <a:r>
                  <a:rPr lang="en-US" sz="2400" dirty="0" err="1"/>
                  <a:t>v</a:t>
                </a:r>
                <a:r>
                  <a:rPr lang="en-US" sz="2400" baseline="-25000" dirty="0" err="1"/>
                  <a:t>k+j</a:t>
                </a:r>
                <a:r>
                  <a:rPr lang="en-US" sz="2400" dirty="0"/>
                  <a:t>(t</a:t>
                </a:r>
                <a:r>
                  <a:rPr lang="en-US" sz="2400" dirty="0" smtClean="0"/>
                  <a:t>)]</a:t>
                </a:r>
              </a:p>
              <a:p>
                <a:r>
                  <a:rPr lang="en-US" sz="2400" dirty="0" smtClean="0"/>
                  <a:t>- Output</a:t>
                </a:r>
                <a:r>
                  <a:rPr lang="en-US" sz="2400" dirty="0"/>
                  <a:t>: [</a:t>
                </a:r>
                <a:r>
                  <a:rPr lang="en-US" sz="2400" dirty="0" err="1" smtClean="0"/>
                  <a:t>v</a:t>
                </a:r>
                <a:r>
                  <a:rPr lang="en-US" sz="2400" baseline="-25000" dirty="0" err="1" smtClean="0"/>
                  <a:t>k</a:t>
                </a:r>
                <a:r>
                  <a:rPr lang="en-US" sz="2400" dirty="0" smtClean="0"/>
                  <a:t> </a:t>
                </a:r>
                <a:r>
                  <a:rPr lang="en-US" sz="2400" dirty="0"/>
                  <a:t>, </a:t>
                </a:r>
                <a:r>
                  <a:rPr lang="en-US" sz="2400" dirty="0" smtClean="0"/>
                  <a:t>v</a:t>
                </a:r>
                <a:r>
                  <a:rPr lang="en-US" sz="2400" baseline="-25000" dirty="0" smtClean="0"/>
                  <a:t>k+1 </a:t>
                </a:r>
                <a:r>
                  <a:rPr lang="en-US" sz="2400" dirty="0" smtClean="0"/>
                  <a:t> </a:t>
                </a:r>
                <a:r>
                  <a:rPr lang="en-US" sz="2400" dirty="0"/>
                  <a:t>, … , </a:t>
                </a:r>
                <a:r>
                  <a:rPr lang="en-US" sz="2400" dirty="0" err="1" smtClean="0"/>
                  <a:t>v</a:t>
                </a:r>
                <a:r>
                  <a:rPr lang="en-US" sz="2400" baseline="-25000" dirty="0" err="1" smtClean="0"/>
                  <a:t>k+j</a:t>
                </a:r>
                <a:r>
                  <a:rPr lang="en-US" sz="2400" dirty="0" smtClean="0"/>
                  <a:t>]</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79" y="1737361"/>
                <a:ext cx="10634937" cy="4601446"/>
              </a:xfrm>
              <a:blipFill rotWithShape="0">
                <a:blip r:embed="rId3"/>
                <a:stretch>
                  <a:fillRect l="-860" t="-185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Tree>
    <p:extLst>
      <p:ext uri="{BB962C8B-B14F-4D97-AF65-F5344CB8AC3E}">
        <p14:creationId xmlns:p14="http://schemas.microsoft.com/office/powerpoint/2010/main" val="19983966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689790"/>
          </a:xfrm>
        </p:spPr>
        <p:txBody>
          <a:bodyPr>
            <a:normAutofit fontScale="90000"/>
          </a:bodyPr>
          <a:lstStyle/>
          <a:p>
            <a:r>
              <a:rPr lang="en-US" dirty="0" smtClean="0"/>
              <a:t>Urban Segment Network</a:t>
            </a:r>
            <a:endParaRPr lang="en-US" dirty="0"/>
          </a:p>
        </p:txBody>
      </p:sp>
      <p:pic>
        <p:nvPicPr>
          <p:cNvPr id="5" name="Content Placeholder 4"/>
          <p:cNvPicPr>
            <a:picLocks noGrp="1" noChangeAspect="1"/>
          </p:cNvPicPr>
          <p:nvPr>
            <p:ph idx="1"/>
          </p:nvPr>
        </p:nvPicPr>
        <p:blipFill rotWithShape="1">
          <a:blip r:embed="rId3"/>
          <a:srcRect l="39460" t="20269" r="21633" b="12073"/>
          <a:stretch/>
        </p:blipFill>
        <p:spPr>
          <a:xfrm>
            <a:off x="0" y="976394"/>
            <a:ext cx="12192000" cy="5848515"/>
          </a:xfrm>
          <a:prstGeom prst="rect">
            <a:avLst/>
          </a:prstGeom>
        </p:spPr>
      </p:pic>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Tree>
    <p:extLst>
      <p:ext uri="{BB962C8B-B14F-4D97-AF65-F5344CB8AC3E}">
        <p14:creationId xmlns:p14="http://schemas.microsoft.com/office/powerpoint/2010/main" val="13780760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p:txBody>
          <a:bodyPr>
            <a:normAutofit/>
          </a:bodyPr>
          <a:lstStyle/>
          <a:p>
            <a:r>
              <a:rPr lang="en-US" sz="3200" dirty="0" smtClean="0"/>
              <a:t>1. Learning periodical feature by LSTM</a:t>
            </a:r>
          </a:p>
          <a:p>
            <a:r>
              <a:rPr lang="en-US" sz="3200" dirty="0" smtClean="0"/>
              <a:t>2. Determine the correlation among adjacent segments, the correlation among areas</a:t>
            </a:r>
          </a:p>
          <a:p>
            <a:r>
              <a:rPr lang="en-US" sz="3200" dirty="0" smtClean="0"/>
              <a:t>3. LSTM prediction model for HCMC City</a:t>
            </a:r>
          </a:p>
          <a:p>
            <a:r>
              <a:rPr lang="en-US" sz="3200" dirty="0" smtClean="0"/>
              <a:t>4. How to combine local features and global features in prediction model</a:t>
            </a:r>
          </a:p>
          <a:p>
            <a:r>
              <a:rPr lang="en-US" sz="3200" dirty="0" smtClean="0"/>
              <a:t>5. Handling missing data in prediction model</a:t>
            </a:r>
            <a:endParaRPr lang="en-US" sz="3200" dirty="0"/>
          </a:p>
        </p:txBody>
      </p:sp>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Tree>
    <p:extLst>
      <p:ext uri="{BB962C8B-B14F-4D97-AF65-F5344CB8AC3E}">
        <p14:creationId xmlns:p14="http://schemas.microsoft.com/office/powerpoint/2010/main" val="3998117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pPr lvl="0"/>
            <a:r>
              <a:rPr lang="en-US" dirty="0" smtClean="0"/>
              <a:t>[1] </a:t>
            </a:r>
            <a:r>
              <a:rPr lang="en-US" dirty="0" err="1" smtClean="0"/>
              <a:t>Mohammadhani</a:t>
            </a:r>
            <a:r>
              <a:rPr lang="en-US" dirty="0" smtClean="0"/>
              <a:t> </a:t>
            </a:r>
            <a:r>
              <a:rPr lang="en-US" dirty="0" err="1"/>
              <a:t>Fouladgar</a:t>
            </a:r>
            <a:r>
              <a:rPr lang="en-US" dirty="0"/>
              <a:t>, </a:t>
            </a:r>
            <a:r>
              <a:rPr lang="en-US" dirty="0" err="1"/>
              <a:t>Mostafa</a:t>
            </a:r>
            <a:r>
              <a:rPr lang="en-US" dirty="0"/>
              <a:t> </a:t>
            </a:r>
            <a:r>
              <a:rPr lang="en-US" dirty="0" err="1"/>
              <a:t>Parchami</a:t>
            </a:r>
            <a:r>
              <a:rPr lang="en-US" dirty="0"/>
              <a:t>, </a:t>
            </a:r>
            <a:r>
              <a:rPr lang="en-US" dirty="0" err="1"/>
              <a:t>Ramez</a:t>
            </a:r>
            <a:r>
              <a:rPr lang="en-US" dirty="0"/>
              <a:t> </a:t>
            </a:r>
            <a:r>
              <a:rPr lang="en-US" dirty="0" err="1"/>
              <a:t>Elmasri</a:t>
            </a:r>
            <a:r>
              <a:rPr lang="en-US" dirty="0"/>
              <a:t> and  Amir </a:t>
            </a:r>
            <a:r>
              <a:rPr lang="en-US" dirty="0" err="1"/>
              <a:t>Ghaderi</a:t>
            </a:r>
            <a:r>
              <a:rPr lang="en-US" dirty="0"/>
              <a:t>, “Scalable Deep Traffic Flow Neural Networks for Urban Traffic Congestion Prediction</a:t>
            </a:r>
            <a:r>
              <a:rPr lang="en-US" dirty="0" smtClean="0"/>
              <a:t>,” arXiv:1703.01006</a:t>
            </a:r>
            <a:r>
              <a:rPr lang="en-US" dirty="0"/>
              <a:t>, Mar 3, 2017.</a:t>
            </a:r>
          </a:p>
          <a:p>
            <a:pPr lvl="0"/>
            <a:r>
              <a:rPr lang="en-US" dirty="0" smtClean="0"/>
              <a:t>[2] </a:t>
            </a:r>
            <a:r>
              <a:rPr lang="en-US" dirty="0" err="1" smtClean="0"/>
              <a:t>Yuhan</a:t>
            </a:r>
            <a:r>
              <a:rPr lang="en-US" dirty="0" smtClean="0"/>
              <a:t> </a:t>
            </a:r>
            <a:r>
              <a:rPr lang="en-US" dirty="0" err="1"/>
              <a:t>Jia</a:t>
            </a:r>
            <a:r>
              <a:rPr lang="en-US" dirty="0"/>
              <a:t>, </a:t>
            </a:r>
            <a:r>
              <a:rPr lang="en-US" dirty="0" err="1"/>
              <a:t>Jianping</a:t>
            </a:r>
            <a:r>
              <a:rPr lang="en-US" dirty="0"/>
              <a:t> Wu and Ming Xu, “Traffic Flow Prediction with Rainfall Impact Using a Deep Learning Method,” </a:t>
            </a:r>
            <a:r>
              <a:rPr lang="en-US" i="1" dirty="0"/>
              <a:t>Journal of Advanced Transportation</a:t>
            </a:r>
            <a:r>
              <a:rPr lang="en-US" dirty="0"/>
              <a:t>, vol. 2017 (2017), 2017.</a:t>
            </a:r>
          </a:p>
          <a:p>
            <a:pPr lvl="0"/>
            <a:r>
              <a:rPr lang="en-US" dirty="0" smtClean="0"/>
              <a:t>[3] </a:t>
            </a:r>
            <a:r>
              <a:rPr lang="en-US" dirty="0" err="1" smtClean="0"/>
              <a:t>KrantiKumar</a:t>
            </a:r>
            <a:r>
              <a:rPr lang="en-US" dirty="0"/>
              <a:t>, </a:t>
            </a:r>
            <a:r>
              <a:rPr lang="en-US" dirty="0" err="1"/>
              <a:t>M.Parida</a:t>
            </a:r>
            <a:r>
              <a:rPr lang="en-US" dirty="0"/>
              <a:t> and </a:t>
            </a:r>
            <a:r>
              <a:rPr lang="en-US" dirty="0" err="1"/>
              <a:t>V.K.Katiyar</a:t>
            </a:r>
            <a:r>
              <a:rPr lang="en-US" dirty="0"/>
              <a:t>, “Short Term Traffic Flow Prediction for a Non Urban Highway Using Artificial Neural Network,” </a:t>
            </a:r>
            <a:r>
              <a:rPr lang="en-US" i="1" dirty="0" err="1"/>
              <a:t>Procedia</a:t>
            </a:r>
            <a:r>
              <a:rPr lang="en-US" i="1" dirty="0"/>
              <a:t> - Social and Behavioral Sciences</a:t>
            </a:r>
            <a:r>
              <a:rPr lang="en-US" dirty="0"/>
              <a:t>, vol. 104, pp. 755-764,  December 2, 2013.</a:t>
            </a:r>
          </a:p>
          <a:p>
            <a:r>
              <a:rPr lang="en-US" dirty="0" smtClean="0"/>
              <a:t>[4] Haiyang </a:t>
            </a:r>
            <a:r>
              <a:rPr lang="en-US" dirty="0"/>
              <a:t>Yu, </a:t>
            </a:r>
            <a:r>
              <a:rPr lang="en-US" dirty="0" err="1"/>
              <a:t>Zhihai</a:t>
            </a:r>
            <a:r>
              <a:rPr lang="en-US" dirty="0"/>
              <a:t> Wu, </a:t>
            </a:r>
            <a:r>
              <a:rPr lang="en-US" dirty="0" err="1"/>
              <a:t>Shuqin</a:t>
            </a:r>
            <a:r>
              <a:rPr lang="en-US" dirty="0"/>
              <a:t> Wang, </a:t>
            </a:r>
            <a:r>
              <a:rPr lang="en-US" dirty="0" err="1"/>
              <a:t>Yunpeng</a:t>
            </a:r>
            <a:r>
              <a:rPr lang="en-US" dirty="0"/>
              <a:t> Wang and </a:t>
            </a:r>
            <a:r>
              <a:rPr lang="en-US" dirty="0" err="1"/>
              <a:t>Xiaolei</a:t>
            </a:r>
            <a:r>
              <a:rPr lang="en-US" dirty="0"/>
              <a:t> Ma, “Spatiotemporal Recurrent Convolutional Networks for Traffic Prediction in Transportation Networks,” </a:t>
            </a:r>
            <a:r>
              <a:rPr lang="en-US" i="1" dirty="0"/>
              <a:t>Sensors</a:t>
            </a:r>
            <a:r>
              <a:rPr lang="en-US" dirty="0"/>
              <a:t>, vol. 17, May 4, 2017.</a:t>
            </a:r>
          </a:p>
        </p:txBody>
      </p:sp>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Tree>
    <p:extLst>
      <p:ext uri="{BB962C8B-B14F-4D97-AF65-F5344CB8AC3E}">
        <p14:creationId xmlns:p14="http://schemas.microsoft.com/office/powerpoint/2010/main" val="31501431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92500" lnSpcReduction="20000"/>
          </a:bodyPr>
          <a:lstStyle/>
          <a:p>
            <a:pPr lvl="0"/>
            <a:r>
              <a:rPr lang="en-US" dirty="0" smtClean="0"/>
              <a:t>[5] </a:t>
            </a:r>
            <a:r>
              <a:rPr lang="en-US" dirty="0" err="1" smtClean="0"/>
              <a:t>Xiaolei</a:t>
            </a:r>
            <a:r>
              <a:rPr lang="en-US" dirty="0" smtClean="0"/>
              <a:t> </a:t>
            </a:r>
            <a:r>
              <a:rPr lang="en-US" dirty="0"/>
              <a:t>Ma, </a:t>
            </a:r>
            <a:r>
              <a:rPr lang="en-US" dirty="0" err="1"/>
              <a:t>Zhimin</a:t>
            </a:r>
            <a:r>
              <a:rPr lang="en-US" dirty="0"/>
              <a:t> Tao, </a:t>
            </a:r>
            <a:r>
              <a:rPr lang="en-US" dirty="0" err="1"/>
              <a:t>Yinhai</a:t>
            </a:r>
            <a:r>
              <a:rPr lang="en-US" dirty="0"/>
              <a:t> Wang Haiyang Yu and </a:t>
            </a:r>
            <a:r>
              <a:rPr lang="en-US" dirty="0" err="1"/>
              <a:t>Yunpeng</a:t>
            </a:r>
            <a:r>
              <a:rPr lang="en-US" dirty="0"/>
              <a:t> Wang, “Large-Scale Transportation Network Congestion Evolution Prediction Using Deep Learning Theory,” </a:t>
            </a:r>
            <a:r>
              <a:rPr lang="en-US" i="1" dirty="0"/>
              <a:t>PLOS</a:t>
            </a:r>
            <a:r>
              <a:rPr lang="en-US" dirty="0"/>
              <a:t>, vol. 10, Mar 17, 2015.</a:t>
            </a:r>
          </a:p>
          <a:p>
            <a:pPr lvl="0"/>
            <a:r>
              <a:rPr lang="en-US" dirty="0" smtClean="0"/>
              <a:t>[6] </a:t>
            </a:r>
            <a:r>
              <a:rPr lang="en-US" dirty="0" err="1" smtClean="0"/>
              <a:t>Alfréd</a:t>
            </a:r>
            <a:r>
              <a:rPr lang="en-US" dirty="0" smtClean="0"/>
              <a:t> </a:t>
            </a:r>
            <a:r>
              <a:rPr lang="en-US" dirty="0" err="1"/>
              <a:t>Csikós</a:t>
            </a:r>
            <a:r>
              <a:rPr lang="en-US" dirty="0"/>
              <a:t>, </a:t>
            </a:r>
            <a:r>
              <a:rPr lang="en-US" dirty="0" err="1"/>
              <a:t>Zsolt</a:t>
            </a:r>
            <a:r>
              <a:rPr lang="en-US" dirty="0"/>
              <a:t> </a:t>
            </a:r>
            <a:r>
              <a:rPr lang="en-US" dirty="0" err="1"/>
              <a:t>János</a:t>
            </a:r>
            <a:r>
              <a:rPr lang="en-US" dirty="0"/>
              <a:t> </a:t>
            </a:r>
            <a:r>
              <a:rPr lang="en-US" dirty="0" err="1"/>
              <a:t>Viharos</a:t>
            </a:r>
            <a:r>
              <a:rPr lang="en-US" dirty="0"/>
              <a:t> and </a:t>
            </a:r>
            <a:r>
              <a:rPr lang="en-US" dirty="0" err="1"/>
              <a:t>Krisztián</a:t>
            </a:r>
            <a:r>
              <a:rPr lang="en-US" dirty="0"/>
              <a:t> </a:t>
            </a:r>
            <a:r>
              <a:rPr lang="en-US" dirty="0" err="1"/>
              <a:t>Balázs</a:t>
            </a:r>
            <a:r>
              <a:rPr lang="en-US" dirty="0"/>
              <a:t> </a:t>
            </a:r>
            <a:r>
              <a:rPr lang="en-US" dirty="0" err="1"/>
              <a:t>Kis</a:t>
            </a:r>
            <a:r>
              <a:rPr lang="en-US" dirty="0"/>
              <a:t>, “Traffic speed prediction method for urban networks — an ANN approach,” </a:t>
            </a:r>
            <a:r>
              <a:rPr lang="en-US" i="1" dirty="0"/>
              <a:t>2015 International Conference on Models and Technologies for Intelligent Transportation Systems</a:t>
            </a:r>
            <a:r>
              <a:rPr lang="en-US" dirty="0"/>
              <a:t>,  August 27, 2015.</a:t>
            </a:r>
          </a:p>
          <a:p>
            <a:pPr lvl="0"/>
            <a:r>
              <a:rPr lang="en-US" dirty="0" smtClean="0"/>
              <a:t>[7] </a:t>
            </a:r>
            <a:r>
              <a:rPr lang="en-US" dirty="0" err="1" smtClean="0"/>
              <a:t>Zhiyong</a:t>
            </a:r>
            <a:r>
              <a:rPr lang="en-US" dirty="0" smtClean="0"/>
              <a:t> </a:t>
            </a:r>
            <a:r>
              <a:rPr lang="en-US" dirty="0"/>
              <a:t>Cui, </a:t>
            </a:r>
            <a:r>
              <a:rPr lang="en-US" dirty="0" err="1"/>
              <a:t>Ruimin</a:t>
            </a:r>
            <a:r>
              <a:rPr lang="en-US" dirty="0"/>
              <a:t> </a:t>
            </a:r>
            <a:r>
              <a:rPr lang="en-US" dirty="0" err="1"/>
              <a:t>Ke</a:t>
            </a:r>
            <a:r>
              <a:rPr lang="en-US" dirty="0"/>
              <a:t> and </a:t>
            </a:r>
            <a:r>
              <a:rPr lang="en-US" dirty="0" err="1"/>
              <a:t>Yinhai</a:t>
            </a:r>
            <a:r>
              <a:rPr lang="en-US" dirty="0"/>
              <a:t> Wang, “Deep Stacked Bidirectional and Unidirectional LSTM Recurrent Neural Network for Network-wide Traffic Speed Prediction,” </a:t>
            </a:r>
            <a:r>
              <a:rPr lang="en-US" i="1" dirty="0"/>
              <a:t>The 6th International Workshop on Urban Computing</a:t>
            </a:r>
            <a:r>
              <a:rPr lang="en-US" dirty="0"/>
              <a:t>, August 14, 2017.</a:t>
            </a:r>
          </a:p>
          <a:p>
            <a:pPr lvl="0"/>
            <a:r>
              <a:rPr lang="en-US" dirty="0" smtClean="0"/>
              <a:t>[8] </a:t>
            </a:r>
            <a:r>
              <a:rPr lang="en-US" dirty="0" err="1" smtClean="0"/>
              <a:t>Xiaolei</a:t>
            </a:r>
            <a:r>
              <a:rPr lang="en-US" dirty="0" smtClean="0"/>
              <a:t> </a:t>
            </a:r>
            <a:r>
              <a:rPr lang="en-US" dirty="0"/>
              <a:t>Ma, </a:t>
            </a:r>
            <a:r>
              <a:rPr lang="en-US" dirty="0" err="1"/>
              <a:t>Zhimin</a:t>
            </a:r>
            <a:r>
              <a:rPr lang="en-US" dirty="0"/>
              <a:t> Tao, </a:t>
            </a:r>
            <a:r>
              <a:rPr lang="en-US" dirty="0" err="1"/>
              <a:t>Yinhai</a:t>
            </a:r>
            <a:r>
              <a:rPr lang="en-US" dirty="0"/>
              <a:t> Wang Haiyang Yu and </a:t>
            </a:r>
            <a:r>
              <a:rPr lang="en-US" dirty="0" err="1"/>
              <a:t>Yunpeng</a:t>
            </a:r>
            <a:r>
              <a:rPr lang="en-US" dirty="0"/>
              <a:t> Wang, “Long short-term memory neural network for traffic speed prediction using remote microwave sensor data,” </a:t>
            </a:r>
            <a:r>
              <a:rPr lang="en-US" i="1" dirty="0"/>
              <a:t>Transportation Research Part C</a:t>
            </a:r>
            <a:r>
              <a:rPr lang="en-US" dirty="0"/>
              <a:t>, vol. 54, pp. 187-197, May ,2015</a:t>
            </a:r>
          </a:p>
          <a:p>
            <a:r>
              <a:rPr lang="en-US" dirty="0" smtClean="0"/>
              <a:t>[9] Qing </a:t>
            </a:r>
            <a:r>
              <a:rPr lang="en-US" dirty="0"/>
              <a:t>Ye, W. Y. Szeto and S. C. Wong, “Short-term traffic speed forecasting based on data recorded at irregular intervals,” </a:t>
            </a:r>
            <a:r>
              <a:rPr lang="en-US" i="1" dirty="0"/>
              <a:t>IEEE transactions on intelligent transportation systems</a:t>
            </a:r>
            <a:r>
              <a:rPr lang="en-US" dirty="0"/>
              <a:t>, vol. 13, December, 2012.</a:t>
            </a:r>
          </a:p>
        </p:txBody>
      </p:sp>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Tree>
    <p:extLst>
      <p:ext uri="{BB962C8B-B14F-4D97-AF65-F5344CB8AC3E}">
        <p14:creationId xmlns:p14="http://schemas.microsoft.com/office/powerpoint/2010/main" val="26197016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lvl="0"/>
            <a:r>
              <a:rPr lang="en-US" dirty="0" smtClean="0"/>
              <a:t>[10] </a:t>
            </a:r>
            <a:r>
              <a:rPr lang="en-US" dirty="0" err="1" smtClean="0"/>
              <a:t>Rafal</a:t>
            </a:r>
            <a:r>
              <a:rPr lang="en-US" dirty="0" smtClean="0"/>
              <a:t> </a:t>
            </a:r>
            <a:r>
              <a:rPr lang="en-US" dirty="0" err="1"/>
              <a:t>Jozefowicz</a:t>
            </a:r>
            <a:r>
              <a:rPr lang="en-US" dirty="0"/>
              <a:t>, </a:t>
            </a:r>
            <a:r>
              <a:rPr lang="en-US" dirty="0" err="1"/>
              <a:t>Wojciech</a:t>
            </a:r>
            <a:r>
              <a:rPr lang="en-US" dirty="0"/>
              <a:t> </a:t>
            </a:r>
            <a:r>
              <a:rPr lang="en-US" dirty="0" err="1"/>
              <a:t>Zaremba</a:t>
            </a:r>
            <a:r>
              <a:rPr lang="en-US" dirty="0"/>
              <a:t> and </a:t>
            </a:r>
            <a:r>
              <a:rPr lang="en-US" dirty="0" err="1"/>
              <a:t>Ilya</a:t>
            </a:r>
            <a:r>
              <a:rPr lang="en-US" dirty="0"/>
              <a:t> </a:t>
            </a:r>
            <a:r>
              <a:rPr lang="en-US" dirty="0" err="1"/>
              <a:t>Sutskever</a:t>
            </a:r>
            <a:r>
              <a:rPr lang="en-US" dirty="0"/>
              <a:t>, “An empirical exploration of recurrent network architectures,” </a:t>
            </a:r>
            <a:r>
              <a:rPr lang="en-US" i="1" dirty="0"/>
              <a:t>Journal of Machine Learning Research, 2015</a:t>
            </a:r>
            <a:endParaRPr lang="en-US" dirty="0"/>
          </a:p>
          <a:p>
            <a:pPr lvl="0"/>
            <a:r>
              <a:rPr lang="en-US" dirty="0" smtClean="0"/>
              <a:t>[11] Christopher </a:t>
            </a:r>
            <a:r>
              <a:rPr lang="en-US" dirty="0" err="1"/>
              <a:t>Olah</a:t>
            </a:r>
            <a:r>
              <a:rPr lang="en-US" dirty="0"/>
              <a:t>, “Understanding LSTM Networks,” August 27, 2015</a:t>
            </a:r>
          </a:p>
          <a:p>
            <a:pPr lvl="0"/>
            <a:r>
              <a:rPr lang="en-US" dirty="0" smtClean="0"/>
              <a:t>[12] </a:t>
            </a:r>
            <a:r>
              <a:rPr lang="en-US" dirty="0" err="1" smtClean="0"/>
              <a:t>Razvan</a:t>
            </a:r>
            <a:r>
              <a:rPr lang="en-US" dirty="0" smtClean="0"/>
              <a:t> </a:t>
            </a:r>
            <a:r>
              <a:rPr lang="en-US" dirty="0" err="1"/>
              <a:t>Pascanu</a:t>
            </a:r>
            <a:r>
              <a:rPr lang="en-US" dirty="0"/>
              <a:t>, Tomas </a:t>
            </a:r>
            <a:r>
              <a:rPr lang="en-US" dirty="0" err="1"/>
              <a:t>Mikolov</a:t>
            </a:r>
            <a:r>
              <a:rPr lang="en-US" dirty="0"/>
              <a:t> and </a:t>
            </a:r>
            <a:r>
              <a:rPr lang="en-US" dirty="0" err="1"/>
              <a:t>Yoshua</a:t>
            </a:r>
            <a:r>
              <a:rPr lang="en-US" dirty="0"/>
              <a:t> </a:t>
            </a:r>
            <a:r>
              <a:rPr lang="en-US" dirty="0" err="1"/>
              <a:t>Bengio</a:t>
            </a:r>
            <a:r>
              <a:rPr lang="en-US" dirty="0"/>
              <a:t>, “On the difficulty of training recurrent neural networks,” e-print arXiv:1211.5063, November 2012.</a:t>
            </a:r>
          </a:p>
          <a:p>
            <a:pPr lvl="0"/>
            <a:r>
              <a:rPr lang="en-US" dirty="0" smtClean="0"/>
              <a:t>[13] Sepp </a:t>
            </a:r>
            <a:r>
              <a:rPr lang="en-US" dirty="0" err="1"/>
              <a:t>Hochreiter</a:t>
            </a:r>
            <a:r>
              <a:rPr lang="en-US" dirty="0"/>
              <a:t> and Jürgen </a:t>
            </a:r>
            <a:r>
              <a:rPr lang="en-US" dirty="0" err="1"/>
              <a:t>Schmidhuber</a:t>
            </a:r>
            <a:r>
              <a:rPr lang="en-US" dirty="0"/>
              <a:t>, “Long short-term memory,” </a:t>
            </a:r>
            <a:r>
              <a:rPr lang="en-US" i="1" dirty="0"/>
              <a:t>Neural Computation</a:t>
            </a:r>
            <a:r>
              <a:rPr lang="en-US" dirty="0"/>
              <a:t>, vol. 9, pp. 1735-1780, November 15, 1997.</a:t>
            </a:r>
          </a:p>
          <a:p>
            <a:pPr lvl="0"/>
            <a:r>
              <a:rPr lang="en-US" dirty="0" smtClean="0"/>
              <a:t>[14] </a:t>
            </a:r>
            <a:r>
              <a:rPr lang="en-US" dirty="0" err="1" smtClean="0"/>
              <a:t>Yaguang</a:t>
            </a:r>
            <a:r>
              <a:rPr lang="en-US" dirty="0" smtClean="0"/>
              <a:t> </a:t>
            </a:r>
            <a:r>
              <a:rPr lang="en-US" dirty="0"/>
              <a:t>Li, Rose Yu, Cyrus </a:t>
            </a:r>
            <a:r>
              <a:rPr lang="en-US" dirty="0" err="1"/>
              <a:t>Shahabi</a:t>
            </a:r>
            <a:r>
              <a:rPr lang="en-US" dirty="0"/>
              <a:t> and Yan Liu, “Diffusion Convolutional Recurrent Neural Network: Data-driven Traffic Forecasting”, </a:t>
            </a:r>
            <a:r>
              <a:rPr lang="en-US" dirty="0" err="1"/>
              <a:t>ArXiv</a:t>
            </a:r>
            <a:r>
              <a:rPr lang="en-US" dirty="0"/>
              <a:t>, November 8, 2017.</a:t>
            </a:r>
          </a:p>
          <a:p>
            <a:r>
              <a:rPr lang="en-US" dirty="0" smtClean="0"/>
              <a:t>[15] Nicholas </a:t>
            </a:r>
            <a:r>
              <a:rPr lang="en-US" dirty="0"/>
              <a:t>G. Polson, Vadim O. </a:t>
            </a:r>
            <a:r>
              <a:rPr lang="en-US" dirty="0" err="1"/>
              <a:t>Sokolov</a:t>
            </a:r>
            <a:r>
              <a:rPr lang="en-US" dirty="0"/>
              <a:t>, “Deep learning for short-term traffic flow prediction”, 17 March 2017.</a:t>
            </a:r>
          </a:p>
        </p:txBody>
      </p:sp>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Tree>
    <p:extLst>
      <p:ext uri="{BB962C8B-B14F-4D97-AF65-F5344CB8AC3E}">
        <p14:creationId xmlns:p14="http://schemas.microsoft.com/office/powerpoint/2010/main" val="10027689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126671" y="425678"/>
            <a:ext cx="10123715" cy="5783025"/>
          </a:xfrm>
          <a:prstGeom prst="rect">
            <a:avLst/>
          </a:prstGeom>
        </p:spPr>
      </p:pic>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Tree>
    <p:extLst>
      <p:ext uri="{BB962C8B-B14F-4D97-AF65-F5344CB8AC3E}">
        <p14:creationId xmlns:p14="http://schemas.microsoft.com/office/powerpoint/2010/main" val="13762299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5" name="Footer Placeholder 4"/>
          <p:cNvSpPr>
            <a:spLocks noGrp="1"/>
          </p:cNvSpPr>
          <p:nvPr>
            <p:ph type="ftr" sz="quarter" idx="11"/>
          </p:nvPr>
        </p:nvSpPr>
        <p:spPr>
          <a:xfrm>
            <a:off x="2139042" y="6410987"/>
            <a:ext cx="7974875" cy="365125"/>
          </a:xfrm>
        </p:spPr>
        <p:txBody>
          <a:bodyPr/>
          <a:lstStyle/>
          <a:p>
            <a:r>
              <a:rPr lang="en-US" sz="1200" dirty="0" smtClean="0"/>
              <a:t>Faculty of Computer Science and Computer Engineering, Ho Chi Minh City University of Technology, Vietnam</a:t>
            </a:r>
            <a:endParaRPr lang="en-US" sz="1200" dirty="0"/>
          </a:p>
        </p:txBody>
      </p:sp>
      <p:sp>
        <p:nvSpPr>
          <p:cNvPr id="6" name="Rectangle 5"/>
          <p:cNvSpPr/>
          <p:nvPr/>
        </p:nvSpPr>
        <p:spPr>
          <a:xfrm>
            <a:off x="1097280" y="4065222"/>
            <a:ext cx="1321196" cy="923330"/>
          </a:xfrm>
          <a:prstGeom prst="rect">
            <a:avLst/>
          </a:prstGeom>
          <a:noFill/>
        </p:spPr>
        <p:txBody>
          <a:bodyPr wrap="none" lIns="91440" tIns="45720" rIns="91440" bIns="45720">
            <a:spAutoFit/>
          </a:bodyPr>
          <a:lstStyle/>
          <a:p>
            <a:pPr algn="ctr"/>
            <a:r>
              <a:rPr lang="en-US" sz="5400" b="1"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GPS</a:t>
            </a:r>
            <a:endParaRPr 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26" name="Picture 2" descr="http://hikinglady.com/wp-content/uploads/2009/12/Outdoor-GPS-Unit1.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0" y="1895994"/>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1341119" y="1988472"/>
            <a:ext cx="1280160" cy="1280160"/>
          </a:xfrm>
          <a:prstGeom prst="rect">
            <a:avLst/>
          </a:prstGeom>
        </p:spPr>
      </p:pic>
      <p:pic>
        <p:nvPicPr>
          <p:cNvPr id="11" name="Picture 10"/>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2813277" y="1993617"/>
            <a:ext cx="1280160" cy="1280160"/>
          </a:xfrm>
          <a:prstGeom prst="rect">
            <a:avLst/>
          </a:prstGeom>
        </p:spPr>
      </p:pic>
      <p:cxnSp>
        <p:nvCxnSpPr>
          <p:cNvPr id="13" name="Straight Arrow Connector 12"/>
          <p:cNvCxnSpPr>
            <a:stCxn id="6" idx="1"/>
            <a:endCxn id="1026" idx="2"/>
          </p:cNvCxnSpPr>
          <p:nvPr/>
        </p:nvCxnSpPr>
        <p:spPr>
          <a:xfrm flipH="1" flipV="1">
            <a:off x="640080" y="3176154"/>
            <a:ext cx="457200" cy="1350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0"/>
            <a:endCxn id="10" idx="2"/>
          </p:cNvCxnSpPr>
          <p:nvPr/>
        </p:nvCxnSpPr>
        <p:spPr>
          <a:xfrm flipV="1">
            <a:off x="1757878" y="3268632"/>
            <a:ext cx="223321" cy="796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3"/>
            <a:endCxn id="11" idx="2"/>
          </p:cNvCxnSpPr>
          <p:nvPr/>
        </p:nvCxnSpPr>
        <p:spPr>
          <a:xfrm flipV="1">
            <a:off x="2418476" y="3273777"/>
            <a:ext cx="1034881" cy="1253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4520" y="5238104"/>
            <a:ext cx="3453357" cy="923330"/>
          </a:xfrm>
          <a:prstGeom prst="rect">
            <a:avLst/>
          </a:prstGeom>
          <a:noFill/>
        </p:spPr>
        <p:txBody>
          <a:bodyPr wrap="square" rtlCol="0">
            <a:spAutoFit/>
          </a:bodyPr>
          <a:lstStyle/>
          <a:p>
            <a:pPr marL="285750" indent="-285750">
              <a:buFontTx/>
              <a:buChar char="-"/>
            </a:pPr>
            <a:r>
              <a:rPr lang="en-US" dirty="0" smtClean="0"/>
              <a:t>Wide ranged </a:t>
            </a:r>
            <a:r>
              <a:rPr lang="en-US" dirty="0"/>
              <a:t>u</a:t>
            </a:r>
            <a:r>
              <a:rPr lang="en-US" dirty="0" smtClean="0"/>
              <a:t>sage</a:t>
            </a:r>
          </a:p>
          <a:p>
            <a:pPr marL="285750" indent="-285750">
              <a:buFontTx/>
              <a:buChar char="-"/>
            </a:pPr>
            <a:r>
              <a:rPr lang="en-US" dirty="0" smtClean="0"/>
              <a:t>Various </a:t>
            </a:r>
            <a:r>
              <a:rPr lang="en-US" dirty="0"/>
              <a:t>kinds of location-based applications</a:t>
            </a:r>
            <a:r>
              <a:rPr lang="en-US" dirty="0" smtClean="0"/>
              <a:t> </a:t>
            </a:r>
            <a:endParaRPr lang="en-US" dirty="0"/>
          </a:p>
        </p:txBody>
      </p:sp>
      <p:sp>
        <p:nvSpPr>
          <p:cNvPr id="22" name="Right Arrow 21"/>
          <p:cNvSpPr/>
          <p:nvPr/>
        </p:nvSpPr>
        <p:spPr>
          <a:xfrm>
            <a:off x="4093437" y="3666927"/>
            <a:ext cx="641849" cy="398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073" y="2044683"/>
            <a:ext cx="3866605" cy="2943869"/>
          </a:xfrm>
          <a:prstGeom prst="rect">
            <a:avLst/>
          </a:prstGeom>
        </p:spPr>
      </p:pic>
      <p:sp>
        <p:nvSpPr>
          <p:cNvPr id="25" name="TextBox 24"/>
          <p:cNvSpPr txBox="1"/>
          <p:nvPr/>
        </p:nvSpPr>
        <p:spPr>
          <a:xfrm>
            <a:off x="5029073" y="5189117"/>
            <a:ext cx="3674056" cy="1200329"/>
          </a:xfrm>
          <a:prstGeom prst="rect">
            <a:avLst/>
          </a:prstGeom>
          <a:noFill/>
        </p:spPr>
        <p:txBody>
          <a:bodyPr wrap="square" rtlCol="0">
            <a:spAutoFit/>
          </a:bodyPr>
          <a:lstStyle/>
          <a:p>
            <a:pPr marL="285750" indent="-285750">
              <a:buFontTx/>
              <a:buChar char="-"/>
            </a:pPr>
            <a:r>
              <a:rPr lang="en-US" dirty="0" smtClean="0"/>
              <a:t>Especially, in </a:t>
            </a:r>
            <a:r>
              <a:rPr lang="en-US" dirty="0" smtClean="0">
                <a:solidFill>
                  <a:schemeClr val="tx1"/>
                </a:solidFill>
              </a:rPr>
              <a:t>heterogeneous</a:t>
            </a:r>
            <a:r>
              <a:rPr lang="en-US" dirty="0" smtClean="0"/>
              <a:t> environment</a:t>
            </a:r>
          </a:p>
          <a:p>
            <a:pPr marL="285750" indent="-285750">
              <a:buFontTx/>
              <a:buChar char="-"/>
            </a:pPr>
            <a:r>
              <a:rPr lang="en-US" dirty="0" smtClean="0"/>
              <a:t>Rush hour in Ho Chi Minh City, Vietnam</a:t>
            </a:r>
          </a:p>
        </p:txBody>
      </p:sp>
      <p:sp>
        <p:nvSpPr>
          <p:cNvPr id="26" name="TextBox 25"/>
          <p:cNvSpPr txBox="1"/>
          <p:nvPr/>
        </p:nvSpPr>
        <p:spPr>
          <a:xfrm>
            <a:off x="8895678" y="1895994"/>
            <a:ext cx="3674056" cy="646331"/>
          </a:xfrm>
          <a:prstGeom prst="rect">
            <a:avLst/>
          </a:prstGeom>
          <a:noFill/>
        </p:spPr>
        <p:txBody>
          <a:bodyPr wrap="square" rtlCol="0">
            <a:spAutoFit/>
          </a:bodyPr>
          <a:lstStyle/>
          <a:p>
            <a:pPr marL="285750" indent="-285750">
              <a:buFontTx/>
              <a:buChar char="-"/>
            </a:pPr>
            <a:r>
              <a:rPr lang="en-US" dirty="0" smtClean="0"/>
              <a:t>Analysis traveler’s movement habit</a:t>
            </a:r>
          </a:p>
        </p:txBody>
      </p:sp>
      <p:sp>
        <p:nvSpPr>
          <p:cNvPr id="27" name="TextBox 26"/>
          <p:cNvSpPr txBox="1"/>
          <p:nvPr/>
        </p:nvSpPr>
        <p:spPr>
          <a:xfrm>
            <a:off x="8895678" y="2703725"/>
            <a:ext cx="3674056" cy="369332"/>
          </a:xfrm>
          <a:prstGeom prst="rect">
            <a:avLst/>
          </a:prstGeom>
          <a:noFill/>
        </p:spPr>
        <p:txBody>
          <a:bodyPr wrap="square" rtlCol="0">
            <a:spAutoFit/>
          </a:bodyPr>
          <a:lstStyle/>
          <a:p>
            <a:pPr marL="285750" indent="-285750">
              <a:buFontTx/>
              <a:buChar char="-"/>
            </a:pPr>
            <a:r>
              <a:rPr lang="en-US" dirty="0" smtClean="0"/>
              <a:t>Predicting traveler movement</a:t>
            </a:r>
          </a:p>
        </p:txBody>
      </p:sp>
      <p:sp>
        <p:nvSpPr>
          <p:cNvPr id="28" name="TextBox 27"/>
          <p:cNvSpPr txBox="1"/>
          <p:nvPr/>
        </p:nvSpPr>
        <p:spPr>
          <a:xfrm>
            <a:off x="8949498" y="3321830"/>
            <a:ext cx="3674056" cy="369332"/>
          </a:xfrm>
          <a:prstGeom prst="rect">
            <a:avLst/>
          </a:prstGeom>
          <a:noFill/>
        </p:spPr>
        <p:txBody>
          <a:bodyPr wrap="square" rtlCol="0">
            <a:spAutoFit/>
          </a:bodyPr>
          <a:lstStyle/>
          <a:p>
            <a:pPr marL="285750" indent="-285750">
              <a:buFontTx/>
              <a:buChar char="-"/>
            </a:pPr>
            <a:r>
              <a:rPr lang="en-US" dirty="0" smtClean="0"/>
              <a:t>Route </a:t>
            </a:r>
            <a:r>
              <a:rPr lang="en-US" dirty="0"/>
              <a:t>planning in bus network</a:t>
            </a:r>
            <a:endParaRPr lang="en-US" dirty="0" smtClean="0"/>
          </a:p>
        </p:txBody>
      </p:sp>
      <p:sp>
        <p:nvSpPr>
          <p:cNvPr id="29" name="TextBox 28"/>
          <p:cNvSpPr txBox="1"/>
          <p:nvPr/>
        </p:nvSpPr>
        <p:spPr>
          <a:xfrm>
            <a:off x="8949498" y="3939935"/>
            <a:ext cx="3674056" cy="369332"/>
          </a:xfrm>
          <a:prstGeom prst="rect">
            <a:avLst/>
          </a:prstGeom>
          <a:noFill/>
        </p:spPr>
        <p:txBody>
          <a:bodyPr wrap="square" rtlCol="0">
            <a:spAutoFit/>
          </a:bodyPr>
          <a:lstStyle/>
          <a:p>
            <a:pPr marL="285750" indent="-285750">
              <a:buFontTx/>
              <a:buChar char="-"/>
            </a:pPr>
            <a:r>
              <a:rPr lang="en-US" dirty="0" smtClean="0"/>
              <a:t>Real time finding path</a:t>
            </a:r>
          </a:p>
        </p:txBody>
      </p:sp>
      <p:sp>
        <p:nvSpPr>
          <p:cNvPr id="30" name="TextBox 29"/>
          <p:cNvSpPr txBox="1"/>
          <p:nvPr/>
        </p:nvSpPr>
        <p:spPr>
          <a:xfrm>
            <a:off x="8895678" y="4540331"/>
            <a:ext cx="3674056" cy="369332"/>
          </a:xfrm>
          <a:prstGeom prst="rect">
            <a:avLst/>
          </a:prstGeom>
          <a:noFill/>
        </p:spPr>
        <p:txBody>
          <a:bodyPr wrap="square" rtlCol="0">
            <a:spAutoFit/>
          </a:bodyPr>
          <a:lstStyle/>
          <a:p>
            <a:pPr marL="285750" indent="-285750">
              <a:buFontTx/>
              <a:buChar char="-"/>
            </a:pPr>
            <a:r>
              <a:rPr lang="en-US" dirty="0" smtClean="0"/>
              <a:t>……..</a:t>
            </a:r>
          </a:p>
        </p:txBody>
      </p:sp>
    </p:spTree>
    <p:extLst>
      <p:ext uri="{BB962C8B-B14F-4D97-AF65-F5344CB8AC3E}">
        <p14:creationId xmlns:p14="http://schemas.microsoft.com/office/powerpoint/2010/main" val="32100556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view of</a:t>
            </a:r>
            <a:endParaRPr lang="en-US" dirty="0"/>
          </a:p>
        </p:txBody>
      </p:sp>
      <p:sp>
        <p:nvSpPr>
          <p:cNvPr id="3" name="Content Placeholder 2"/>
          <p:cNvSpPr>
            <a:spLocks noGrp="1"/>
          </p:cNvSpPr>
          <p:nvPr>
            <p:ph idx="1"/>
          </p:nvPr>
        </p:nvSpPr>
        <p:spPr/>
        <p:txBody>
          <a:bodyPr/>
          <a:lstStyle/>
          <a:p>
            <a:r>
              <a:rPr lang="en-US" dirty="0" smtClean="0"/>
              <a:t>Mathematician</a:t>
            </a:r>
          </a:p>
          <a:p>
            <a:r>
              <a:rPr lang="en-US" dirty="0" smtClean="0"/>
              <a:t>Machine Learning</a:t>
            </a:r>
            <a:endParaRPr lang="en-US" dirty="0"/>
          </a:p>
        </p:txBody>
      </p:sp>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pic>
        <p:nvPicPr>
          <p:cNvPr id="5" name="Picture 4"/>
          <p:cNvPicPr>
            <a:picLocks noChangeAspect="1"/>
          </p:cNvPicPr>
          <p:nvPr/>
        </p:nvPicPr>
        <p:blipFill rotWithShape="1">
          <a:blip r:embed="rId3"/>
          <a:srcRect b="17606"/>
          <a:stretch/>
        </p:blipFill>
        <p:spPr>
          <a:xfrm>
            <a:off x="3178174" y="2541722"/>
            <a:ext cx="5910685" cy="3622717"/>
          </a:xfrm>
          <a:prstGeom prst="rect">
            <a:avLst/>
          </a:prstGeom>
        </p:spPr>
      </p:pic>
      <p:pic>
        <p:nvPicPr>
          <p:cNvPr id="6" name="Picture 5"/>
          <p:cNvPicPr>
            <a:picLocks noChangeAspect="1"/>
          </p:cNvPicPr>
          <p:nvPr/>
        </p:nvPicPr>
        <p:blipFill>
          <a:blip r:embed="rId4"/>
          <a:stretch>
            <a:fillRect/>
          </a:stretch>
        </p:blipFill>
        <p:spPr>
          <a:xfrm>
            <a:off x="278969" y="5485635"/>
            <a:ext cx="2700471" cy="807357"/>
          </a:xfrm>
          <a:prstGeom prst="rect">
            <a:avLst/>
          </a:prstGeom>
        </p:spPr>
      </p:pic>
      <p:pic>
        <p:nvPicPr>
          <p:cNvPr id="7" name="Picture 6"/>
          <p:cNvPicPr>
            <a:picLocks noChangeAspect="1"/>
          </p:cNvPicPr>
          <p:nvPr/>
        </p:nvPicPr>
        <p:blipFill rotWithShape="1">
          <a:blip r:embed="rId5"/>
          <a:srcRect l="50321"/>
          <a:stretch/>
        </p:blipFill>
        <p:spPr>
          <a:xfrm>
            <a:off x="9215733" y="2847764"/>
            <a:ext cx="2800027" cy="2019300"/>
          </a:xfrm>
          <a:prstGeom prst="rect">
            <a:avLst/>
          </a:prstGeom>
        </p:spPr>
      </p:pic>
      <p:sp>
        <p:nvSpPr>
          <p:cNvPr id="9" name="TextBox 8"/>
          <p:cNvSpPr txBox="1"/>
          <p:nvPr/>
        </p:nvSpPr>
        <p:spPr>
          <a:xfrm>
            <a:off x="691351" y="5062116"/>
            <a:ext cx="1875706" cy="369332"/>
          </a:xfrm>
          <a:prstGeom prst="rect">
            <a:avLst/>
          </a:prstGeom>
          <a:noFill/>
        </p:spPr>
        <p:txBody>
          <a:bodyPr wrap="none" rtlCol="0">
            <a:spAutoFit/>
          </a:bodyPr>
          <a:lstStyle/>
          <a:p>
            <a:r>
              <a:rPr lang="en-US" b="1" dirty="0" smtClean="0"/>
              <a:t>Sheriff’s equation</a:t>
            </a:r>
            <a:endParaRPr lang="en-US" b="1" dirty="0"/>
          </a:p>
        </p:txBody>
      </p:sp>
    </p:spTree>
    <p:extLst>
      <p:ext uri="{BB962C8B-B14F-4D97-AF65-F5344CB8AC3E}">
        <p14:creationId xmlns:p14="http://schemas.microsoft.com/office/powerpoint/2010/main" val="41170725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the view </a:t>
            </a:r>
            <a:r>
              <a:rPr lang="en-US" dirty="0" smtClean="0"/>
              <a:t>of Mathematic</a:t>
            </a:r>
            <a:endParaRPr lang="en-US" dirty="0"/>
          </a:p>
        </p:txBody>
      </p:sp>
      <p:pic>
        <p:nvPicPr>
          <p:cNvPr id="5" name="Content Placeholder 4"/>
          <p:cNvPicPr>
            <a:picLocks noGrp="1" noChangeAspect="1"/>
          </p:cNvPicPr>
          <p:nvPr>
            <p:ph idx="1"/>
          </p:nvPr>
        </p:nvPicPr>
        <p:blipFill>
          <a:blip r:embed="rId3"/>
          <a:stretch>
            <a:fillRect/>
          </a:stretch>
        </p:blipFill>
        <p:spPr>
          <a:xfrm>
            <a:off x="1239128" y="1846263"/>
            <a:ext cx="9774069" cy="4022725"/>
          </a:xfrm>
          <a:prstGeom prst="rect">
            <a:avLst/>
          </a:prstGeom>
        </p:spPr>
      </p:pic>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Tree>
    <p:extLst>
      <p:ext uri="{BB962C8B-B14F-4D97-AF65-F5344CB8AC3E}">
        <p14:creationId xmlns:p14="http://schemas.microsoft.com/office/powerpoint/2010/main" val="35926945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3707" y="0"/>
            <a:ext cx="10058400" cy="596800"/>
          </a:xfrm>
        </p:spPr>
        <p:txBody>
          <a:bodyPr>
            <a:normAutofit fontScale="90000"/>
          </a:bodyPr>
          <a:lstStyle/>
          <a:p>
            <a:r>
              <a:rPr lang="en-US" dirty="0" smtClean="0"/>
              <a:t>Related Works (2015 – 2017)</a:t>
            </a:r>
            <a:endParaRPr lang="en-US" dirty="0"/>
          </a:p>
        </p:txBody>
      </p:sp>
      <p:sp>
        <p:nvSpPr>
          <p:cNvPr id="3" name="Content Placeholder 2"/>
          <p:cNvSpPr>
            <a:spLocks noGrp="1"/>
          </p:cNvSpPr>
          <p:nvPr>
            <p:ph idx="1"/>
          </p:nvPr>
        </p:nvSpPr>
        <p:spPr>
          <a:xfrm>
            <a:off x="185980" y="596800"/>
            <a:ext cx="12006019" cy="5272294"/>
          </a:xfrm>
        </p:spPr>
        <p:txBody>
          <a:bodyPr>
            <a:noAutofit/>
          </a:bodyPr>
          <a:lstStyle/>
          <a:p>
            <a:r>
              <a:rPr lang="en-US" sz="2400" dirty="0" smtClean="0"/>
              <a:t>- Three </a:t>
            </a:r>
            <a:r>
              <a:rPr lang="en-US" sz="2400" dirty="0"/>
              <a:t>challenges in task of traffic forecasting: (1) Complex spatial dependency among adjacent roads, (2) non-linear </a:t>
            </a:r>
            <a:r>
              <a:rPr lang="en-US" sz="2400" dirty="0" smtClean="0"/>
              <a:t>temporal </a:t>
            </a:r>
            <a:r>
              <a:rPr lang="en-US" sz="2400" dirty="0"/>
              <a:t>dynamics dependency and (3) state of traffic dependency of long-term forecasting [14</a:t>
            </a:r>
            <a:r>
              <a:rPr lang="en-US" sz="2400" dirty="0" smtClean="0"/>
              <a:t>].</a:t>
            </a:r>
          </a:p>
          <a:p>
            <a:r>
              <a:rPr lang="en-US" sz="2400" dirty="0" smtClean="0"/>
              <a:t>- LSTM </a:t>
            </a:r>
            <a:r>
              <a:rPr lang="en-US" sz="2400" dirty="0"/>
              <a:t>layer with memory block and one output layer to predict traffic speed with travel speed data collected by traffic </a:t>
            </a:r>
            <a:r>
              <a:rPr lang="en-US" sz="2400" dirty="0" smtClean="0"/>
              <a:t>microwave </a:t>
            </a:r>
            <a:r>
              <a:rPr lang="en-US" sz="2400" dirty="0"/>
              <a:t>detectors in Beijing</a:t>
            </a:r>
            <a:r>
              <a:rPr lang="en-US" sz="2400" dirty="0" smtClean="0"/>
              <a:t>. </a:t>
            </a:r>
            <a:r>
              <a:rPr lang="en-US" sz="2400" dirty="0"/>
              <a:t>[8</a:t>
            </a:r>
            <a:r>
              <a:rPr lang="en-US" sz="2400" dirty="0" smtClean="0"/>
              <a:t>]</a:t>
            </a:r>
            <a:endParaRPr lang="en-US" sz="2400" dirty="0"/>
          </a:p>
          <a:p>
            <a:r>
              <a:rPr lang="en-US" sz="2400" dirty="0"/>
              <a:t>- </a:t>
            </a:r>
            <a:r>
              <a:rPr lang="en-US" sz="2400" dirty="0" smtClean="0"/>
              <a:t>The Hybrid Model </a:t>
            </a:r>
            <a:r>
              <a:rPr lang="en-US" sz="2400" dirty="0"/>
              <a:t>which combines to DCNNs to produce SRCNs. This hybrid model promises to capture spatial dependency from </a:t>
            </a:r>
            <a:r>
              <a:rPr lang="en-US" sz="2400" dirty="0" smtClean="0"/>
              <a:t>DCNNs </a:t>
            </a:r>
            <a:r>
              <a:rPr lang="en-US" sz="2400" dirty="0"/>
              <a:t>and temporal relation from LSTM in static image which expresses the state of traffic by speed in network transportation with 278 links in </a:t>
            </a:r>
            <a:r>
              <a:rPr lang="en-US" sz="2400" dirty="0" smtClean="0"/>
              <a:t>Beijing </a:t>
            </a:r>
            <a:r>
              <a:rPr lang="en-US" sz="2400" dirty="0"/>
              <a:t>[4</a:t>
            </a:r>
            <a:r>
              <a:rPr lang="en-US" sz="2400" dirty="0" smtClean="0"/>
              <a:t>].</a:t>
            </a:r>
            <a:endParaRPr lang="en-US" sz="2400" dirty="0"/>
          </a:p>
          <a:p>
            <a:r>
              <a:rPr lang="en-US" sz="2400" dirty="0"/>
              <a:t>- </a:t>
            </a:r>
            <a:r>
              <a:rPr lang="en-US" sz="2400" dirty="0" smtClean="0"/>
              <a:t>Both </a:t>
            </a:r>
            <a:r>
              <a:rPr lang="en-US" sz="2400" dirty="0"/>
              <a:t>the correlation of spatial speed data in different location and the dependencies of temporal speed data can be recognized during learning process. D</a:t>
            </a:r>
            <a:r>
              <a:rPr lang="en-US" sz="2400" dirty="0" smtClean="0"/>
              <a:t>eep </a:t>
            </a:r>
            <a:r>
              <a:rPr lang="en-US" sz="2400" dirty="0"/>
              <a:t>stacked bidirectional and unidirectional LSTM network which is proposed as novel deep architecture has BDLSTM layer and LSTM layer [7</a:t>
            </a:r>
            <a:r>
              <a:rPr lang="en-US" sz="2400" dirty="0" smtClean="0"/>
              <a:t>].</a:t>
            </a:r>
          </a:p>
          <a:p>
            <a:r>
              <a:rPr lang="en-US" sz="2400" dirty="0"/>
              <a:t>- </a:t>
            </a:r>
            <a:r>
              <a:rPr lang="en-US" sz="2400" dirty="0" smtClean="0"/>
              <a:t>The </a:t>
            </a:r>
            <a:r>
              <a:rPr lang="en-US" sz="2400" dirty="0"/>
              <a:t>sharp non-linearity in transitions between states of traffic flow: free flow, breakdown, recovery and congestion by spatial and temporal effects [15].</a:t>
            </a:r>
          </a:p>
        </p:txBody>
      </p:sp>
      <p:sp>
        <p:nvSpPr>
          <p:cNvPr id="4" name="Footer Placeholder 3"/>
          <p:cNvSpPr>
            <a:spLocks noGrp="1"/>
          </p:cNvSpPr>
          <p:nvPr>
            <p:ph type="ftr" sz="quarter" idx="11"/>
          </p:nvPr>
        </p:nvSpPr>
        <p:spPr/>
        <p:txBody>
          <a:bodyPr/>
          <a:lstStyle/>
          <a:p>
            <a:r>
              <a:rPr lang="en-US" dirty="0" smtClean="0"/>
              <a:t>Faculty of Computer Science and Computer Engineering, Ho Chi Minh City University of Technology, Vietnam</a:t>
            </a:r>
            <a:endParaRPr lang="en-US" dirty="0"/>
          </a:p>
        </p:txBody>
      </p:sp>
    </p:spTree>
    <p:extLst>
      <p:ext uri="{BB962C8B-B14F-4D97-AF65-F5344CB8AC3E}">
        <p14:creationId xmlns:p14="http://schemas.microsoft.com/office/powerpoint/2010/main" val="2079212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505404"/>
            <a:ext cx="10058400" cy="584254"/>
          </a:xfrm>
        </p:spPr>
        <p:txBody>
          <a:bodyPr>
            <a:normAutofit fontScale="90000"/>
          </a:bodyPr>
          <a:lstStyle/>
          <a:p>
            <a:r>
              <a:rPr lang="en-US" dirty="0" smtClean="0"/>
              <a:t>Goal</a:t>
            </a:r>
            <a:endParaRPr lang="en-US" dirty="0"/>
          </a:p>
        </p:txBody>
      </p:sp>
      <p:sp>
        <p:nvSpPr>
          <p:cNvPr id="5" name="Footer Placeholder 4"/>
          <p:cNvSpPr>
            <a:spLocks noGrp="1"/>
          </p:cNvSpPr>
          <p:nvPr>
            <p:ph type="ftr" sz="quarter" idx="11"/>
          </p:nvPr>
        </p:nvSpPr>
        <p:spPr>
          <a:xfrm>
            <a:off x="2139042" y="6410987"/>
            <a:ext cx="7974875" cy="365125"/>
          </a:xfrm>
        </p:spPr>
        <p:txBody>
          <a:bodyPr/>
          <a:lstStyle/>
          <a:p>
            <a:r>
              <a:rPr lang="en-US" sz="1200" dirty="0" smtClean="0"/>
              <a:t>Faculty of Computer Science and Computer Engineering, Ho Chi Minh City University of Technology, Vietnam</a:t>
            </a:r>
            <a:endParaRPr lang="en-US" sz="1200" dirty="0"/>
          </a:p>
        </p:txBody>
      </p:sp>
      <p:pic>
        <p:nvPicPr>
          <p:cNvPr id="10" name="Picture 9"/>
          <p:cNvPicPr>
            <a:picLocks noChangeAspect="1"/>
          </p:cNvPicPr>
          <p:nvPr/>
        </p:nvPicPr>
        <p:blipFill rotWithShape="1">
          <a:blip r:embed="rId3"/>
          <a:srcRect t="11856" b="5208"/>
          <a:stretch/>
        </p:blipFill>
        <p:spPr>
          <a:xfrm>
            <a:off x="0" y="1724533"/>
            <a:ext cx="12222479" cy="5133467"/>
          </a:xfrm>
          <a:prstGeom prst="rect">
            <a:avLst/>
          </a:prstGeom>
        </p:spPr>
      </p:pic>
      <p:sp>
        <p:nvSpPr>
          <p:cNvPr id="11" name="Oval 10"/>
          <p:cNvSpPr/>
          <p:nvPr/>
        </p:nvSpPr>
        <p:spPr>
          <a:xfrm rot="19997363">
            <a:off x="3875315" y="4761296"/>
            <a:ext cx="2322286" cy="9724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11" idx="6"/>
          </p:cNvCxnSpPr>
          <p:nvPr/>
        </p:nvCxnSpPr>
        <p:spPr>
          <a:xfrm flipV="1">
            <a:off x="6073693" y="2017485"/>
            <a:ext cx="4158878" cy="2708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7779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3" name="Content Placeholder 2"/>
          <p:cNvSpPr>
            <a:spLocks noGrp="1"/>
          </p:cNvSpPr>
          <p:nvPr>
            <p:ph idx="1"/>
          </p:nvPr>
        </p:nvSpPr>
        <p:spPr/>
        <p:txBody>
          <a:bodyPr/>
          <a:lstStyle/>
          <a:p>
            <a:r>
              <a:rPr lang="en-US" dirty="0" smtClean="0"/>
              <a:t>Data Collection</a:t>
            </a:r>
          </a:p>
          <a:p>
            <a:r>
              <a:rPr lang="en-US" dirty="0" smtClean="0"/>
              <a:t>Data pre-processing</a:t>
            </a:r>
          </a:p>
          <a:p>
            <a:r>
              <a:rPr lang="en-US" dirty="0" smtClean="0"/>
              <a:t>LSTM Network</a:t>
            </a:r>
          </a:p>
          <a:p>
            <a:r>
              <a:rPr lang="en-US" dirty="0" smtClean="0"/>
              <a:t>Prediction Model</a:t>
            </a:r>
          </a:p>
          <a:p>
            <a:endParaRPr lang="en-US" dirty="0"/>
          </a:p>
        </p:txBody>
      </p:sp>
      <p:sp>
        <p:nvSpPr>
          <p:cNvPr id="5" name="Footer Placeholder 4"/>
          <p:cNvSpPr>
            <a:spLocks noGrp="1"/>
          </p:cNvSpPr>
          <p:nvPr>
            <p:ph type="ftr" sz="quarter" idx="11"/>
          </p:nvPr>
        </p:nvSpPr>
        <p:spPr>
          <a:xfrm>
            <a:off x="2139042" y="6410987"/>
            <a:ext cx="7974875" cy="365125"/>
          </a:xfrm>
        </p:spPr>
        <p:txBody>
          <a:bodyPr/>
          <a:lstStyle/>
          <a:p>
            <a:r>
              <a:rPr lang="en-US" sz="1200" dirty="0" smtClean="0"/>
              <a:t>Faculty of Computer Science and Computer Engineering, Ho Chi Minh City University of Technology, Vietnam</a:t>
            </a:r>
            <a:endParaRPr lang="en-US" sz="1200" dirty="0"/>
          </a:p>
        </p:txBody>
      </p:sp>
    </p:spTree>
    <p:extLst>
      <p:ext uri="{BB962C8B-B14F-4D97-AF65-F5344CB8AC3E}">
        <p14:creationId xmlns:p14="http://schemas.microsoft.com/office/powerpoint/2010/main" val="22546485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a:t>
            </a:r>
            <a:endParaRPr lang="en-US" sz="3600" dirty="0"/>
          </a:p>
        </p:txBody>
      </p:sp>
      <p:sp>
        <p:nvSpPr>
          <p:cNvPr id="17" name="AutoShape 8" descr="https://lh3.ggpht.com/YeK8u1_uTNdgT9AWMz2SrkLN-ttHXbigiNBRCIYlKFny9vtdzb2WQ5qvN2NI0jVUK2E=w300-rw"/>
          <p:cNvSpPr>
            <a:spLocks noChangeAspect="1" noChangeArrowheads="1"/>
          </p:cNvSpPr>
          <p:nvPr/>
        </p:nvSpPr>
        <p:spPr bwMode="auto">
          <a:xfrm>
            <a:off x="155574" y="-144463"/>
            <a:ext cx="4436303" cy="443631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0" y="1664170"/>
            <a:ext cx="12192000" cy="5273682"/>
            <a:chOff x="0" y="1664170"/>
            <a:chExt cx="12192000" cy="5273682"/>
          </a:xfrm>
        </p:grpSpPr>
        <p:pic>
          <p:nvPicPr>
            <p:cNvPr id="25" name="Picture 24"/>
            <p:cNvPicPr>
              <a:picLocks noChangeAspect="1"/>
            </p:cNvPicPr>
            <p:nvPr/>
          </p:nvPicPr>
          <p:blipFill rotWithShape="1">
            <a:blip r:embed="rId3"/>
            <a:srcRect l="16459" t="19904" r="33934" b="5208"/>
            <a:stretch/>
          </p:blipFill>
          <p:spPr>
            <a:xfrm>
              <a:off x="0" y="1737361"/>
              <a:ext cx="6063175" cy="5120640"/>
            </a:xfrm>
            <a:prstGeom prst="rect">
              <a:avLst/>
            </a:prstGeom>
          </p:spPr>
        </p:pic>
        <p:pic>
          <p:nvPicPr>
            <p:cNvPr id="6146" name="Picture 2" descr="https://www.crestviewhills.com/ImageRepository/Document?documentID=14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756203">
              <a:off x="2097428" y="4997256"/>
              <a:ext cx="708463" cy="5313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5"/>
            <a:stretch>
              <a:fillRect/>
            </a:stretch>
          </p:blipFill>
          <p:spPr>
            <a:xfrm>
              <a:off x="1985657" y="4178965"/>
              <a:ext cx="1045930" cy="787476"/>
            </a:xfrm>
            <a:prstGeom prst="rect">
              <a:avLst/>
            </a:prstGeom>
          </p:spPr>
        </p:pic>
        <p:pic>
          <p:nvPicPr>
            <p:cNvPr id="26" name="Picture 25"/>
            <p:cNvPicPr>
              <a:picLocks noChangeAspect="1"/>
            </p:cNvPicPr>
            <p:nvPr/>
          </p:nvPicPr>
          <p:blipFill>
            <a:blip r:embed="rId6"/>
            <a:stretch>
              <a:fillRect/>
            </a:stretch>
          </p:blipFill>
          <p:spPr>
            <a:xfrm>
              <a:off x="6063175" y="1664170"/>
              <a:ext cx="1784288" cy="1008511"/>
            </a:xfrm>
            <a:prstGeom prst="rect">
              <a:avLst/>
            </a:prstGeom>
          </p:spPr>
        </p:pic>
        <p:pic>
          <p:nvPicPr>
            <p:cNvPr id="27" name="Picture 26"/>
            <p:cNvPicPr>
              <a:picLocks noChangeAspect="1"/>
            </p:cNvPicPr>
            <p:nvPr/>
          </p:nvPicPr>
          <p:blipFill>
            <a:blip r:embed="rId7"/>
            <a:stretch>
              <a:fillRect/>
            </a:stretch>
          </p:blipFill>
          <p:spPr>
            <a:xfrm>
              <a:off x="8383081" y="4793799"/>
              <a:ext cx="3808919" cy="2144053"/>
            </a:xfrm>
            <a:prstGeom prst="rect">
              <a:avLst/>
            </a:prstGeom>
          </p:spPr>
        </p:pic>
        <p:cxnSp>
          <p:nvCxnSpPr>
            <p:cNvPr id="29" name="Straight Arrow Connector 28"/>
            <p:cNvCxnSpPr/>
            <p:nvPr/>
          </p:nvCxnSpPr>
          <p:spPr>
            <a:xfrm flipV="1">
              <a:off x="3031587" y="2168425"/>
              <a:ext cx="3031588" cy="2404278"/>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6" idx="2"/>
              <a:endCxn id="27" idx="0"/>
            </p:cNvCxnSpPr>
            <p:nvPr/>
          </p:nvCxnSpPr>
          <p:spPr>
            <a:xfrm>
              <a:off x="6955319" y="2672681"/>
              <a:ext cx="3332222" cy="2121118"/>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pic>
          <p:nvPicPr>
            <p:cNvPr id="2052" name="Picture 2051"/>
            <p:cNvPicPr>
              <a:picLocks noChangeAspect="1"/>
            </p:cNvPicPr>
            <p:nvPr/>
          </p:nvPicPr>
          <p:blipFill>
            <a:blip r:embed="rId8"/>
            <a:stretch>
              <a:fillRect/>
            </a:stretch>
          </p:blipFill>
          <p:spPr>
            <a:xfrm>
              <a:off x="6945841" y="3370564"/>
              <a:ext cx="1266256" cy="1266256"/>
            </a:xfrm>
            <a:prstGeom prst="rect">
              <a:avLst/>
            </a:prstGeom>
          </p:spPr>
        </p:pic>
        <p:sp>
          <p:nvSpPr>
            <p:cNvPr id="2053" name="Oval 2052"/>
            <p:cNvSpPr/>
            <p:nvPr/>
          </p:nvSpPr>
          <p:spPr>
            <a:xfrm>
              <a:off x="8383081" y="5262929"/>
              <a:ext cx="788215" cy="1233405"/>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4" name="TextBox 2053"/>
          <p:cNvSpPr txBox="1"/>
          <p:nvPr/>
        </p:nvSpPr>
        <p:spPr>
          <a:xfrm>
            <a:off x="8188725" y="5002225"/>
            <a:ext cx="1200970" cy="369332"/>
          </a:xfrm>
          <a:prstGeom prst="rect">
            <a:avLst/>
          </a:prstGeom>
          <a:noFill/>
        </p:spPr>
        <p:txBody>
          <a:bodyPr wrap="none" rtlCol="0">
            <a:spAutoFit/>
          </a:bodyPr>
          <a:lstStyle/>
          <a:p>
            <a:r>
              <a:rPr lang="en-US" b="1" dirty="0" smtClean="0"/>
              <a:t>SEVENADS</a:t>
            </a:r>
            <a:endParaRPr lang="en-US" b="1" dirty="0"/>
          </a:p>
        </p:txBody>
      </p:sp>
    </p:spTree>
    <p:extLst>
      <p:ext uri="{BB962C8B-B14F-4D97-AF65-F5344CB8AC3E}">
        <p14:creationId xmlns:p14="http://schemas.microsoft.com/office/powerpoint/2010/main" val="157877637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1597</TotalTime>
  <Words>2436</Words>
  <Application>Microsoft Office PowerPoint</Application>
  <PresentationFormat>Widescreen</PresentationFormat>
  <Paragraphs>249</Paragraphs>
  <Slides>29</Slides>
  <Notes>15</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SimSun</vt:lpstr>
      <vt:lpstr>Calibri</vt:lpstr>
      <vt:lpstr>Calibri Light</vt:lpstr>
      <vt:lpstr>Cambria Math</vt:lpstr>
      <vt:lpstr>Times New Roman</vt:lpstr>
      <vt:lpstr>Wingdings</vt:lpstr>
      <vt:lpstr>Retrospect</vt:lpstr>
      <vt:lpstr>Estimating temporal Traffic Speed Based on LSTM for an urban network</vt:lpstr>
      <vt:lpstr>Outline</vt:lpstr>
      <vt:lpstr>Introduction</vt:lpstr>
      <vt:lpstr>In the view of</vt:lpstr>
      <vt:lpstr>In the view of Mathematic</vt:lpstr>
      <vt:lpstr>Related Works (2015 – 2017)</vt:lpstr>
      <vt:lpstr>Goal</vt:lpstr>
      <vt:lpstr>Methodology</vt:lpstr>
      <vt:lpstr>Data Collection</vt:lpstr>
      <vt:lpstr>How to collect speed data for segment</vt:lpstr>
      <vt:lpstr>Data Pre-processing</vt:lpstr>
      <vt:lpstr>Speed – Frame – Workday Features</vt:lpstr>
      <vt:lpstr>Methodology</vt:lpstr>
      <vt:lpstr>Prediction Model</vt:lpstr>
      <vt:lpstr>LSTM Network</vt:lpstr>
      <vt:lpstr>Prediction Model</vt:lpstr>
      <vt:lpstr>Experiment</vt:lpstr>
      <vt:lpstr>The evaluation </vt:lpstr>
      <vt:lpstr>Conclusion</vt:lpstr>
      <vt:lpstr>Future Works</vt:lpstr>
      <vt:lpstr>Problems</vt:lpstr>
      <vt:lpstr>Some problems</vt:lpstr>
      <vt:lpstr>Model Development</vt:lpstr>
      <vt:lpstr>Urban Segment Network</vt:lpstr>
      <vt:lpstr>Problems</vt:lpstr>
      <vt:lpstr>REFERENCES</vt:lpstr>
      <vt:lpstr>REFERENCES</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Traveler Movement Based on a Hybrid Model of Hierarchical Clustering and Bayesian Network</dc:title>
  <dc:creator>huynhnam@live.com</dc:creator>
  <cp:lastModifiedBy>Luzec</cp:lastModifiedBy>
  <cp:revision>231</cp:revision>
  <dcterms:created xsi:type="dcterms:W3CDTF">2015-12-13T18:54:37Z</dcterms:created>
  <dcterms:modified xsi:type="dcterms:W3CDTF">2018-02-19T13:30:00Z</dcterms:modified>
</cp:coreProperties>
</file>